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Brittany" panose="020B0604020202020204" charset="0"/>
      <p:regular r:id="rId14"/>
    </p:embeddedFont>
    <p:embeddedFont>
      <p:font typeface="Montserrat" panose="00000500000000000000" pitchFamily="2" charset="0"/>
      <p:regular r:id="rId15"/>
      <p:bold r:id="rId16"/>
      <p:italic r:id="rId17"/>
      <p:boldItalic r:id="rId18"/>
    </p:embeddedFont>
    <p:embeddedFont>
      <p:font typeface="Montserrat Bold" panose="00000800000000000000" charset="0"/>
      <p:regular r:id="rId19"/>
    </p:embeddedFont>
    <p:embeddedFont>
      <p:font typeface="Montserrat Classic Bold" panose="020B0604020202020204" charset="0"/>
      <p:regular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  <p:embeddedFont>
      <p:font typeface="Open Sans Bold" panose="020B0806030504020204" charset="0"/>
      <p:regular r:id="rId25"/>
    </p:embeddedFont>
    <p:embeddedFont>
      <p:font typeface="Open Sans Ultra-Bold" panose="020B0604020202020204" charset="0"/>
      <p:regular r:id="rId26"/>
    </p:embeddedFont>
    <p:embeddedFont>
      <p:font typeface="Open Sans Ultra-Bold Italics" panose="020B0604020202020204" charset="0"/>
      <p:regular r:id="rId27"/>
    </p:embeddedFont>
    <p:embeddedFont>
      <p:font typeface="Poppins" panose="00000500000000000000" pitchFamily="2" charset="0"/>
      <p:regular r:id="rId28"/>
      <p:bold r:id="rId29"/>
      <p:italic r:id="rId30"/>
      <p:boldItalic r:id="rId31"/>
    </p:embeddedFont>
    <p:embeddedFont>
      <p:font typeface="Poppins Bold" panose="00000800000000000000" charset="0"/>
      <p:regular r:id="rId32"/>
    </p:embeddedFont>
    <p:embeddedFont>
      <p:font typeface="Poppins Italics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21" Type="http://schemas.openxmlformats.org/officeDocument/2006/relationships/font" Target="fonts/font8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6DCE36-0D49-4210-82B6-F107AD5079CF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8164CE-723B-4F20-B5C8-8DBA8BBD5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92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8164CE-723B-4F20-B5C8-8DBA8BBD5BE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41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10" Type="http://schemas.openxmlformats.org/officeDocument/2006/relationships/image" Target="../media/image33.svg"/><Relationship Id="rId4" Type="http://schemas.openxmlformats.org/officeDocument/2006/relationships/image" Target="../media/image27.jpe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ec2-3-7-55-154.ap-south-1.compute.amazonaws.com:808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4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15316200" y="0"/>
            <a:ext cx="1343905" cy="1343905"/>
          </a:xfrm>
          <a:custGeom>
            <a:avLst/>
            <a:gdLst/>
            <a:ahLst/>
            <a:cxnLst/>
            <a:rect l="l" t="t" r="r" b="b"/>
            <a:pathLst>
              <a:path w="1343905" h="1343905">
                <a:moveTo>
                  <a:pt x="0" y="0"/>
                </a:moveTo>
                <a:lnTo>
                  <a:pt x="1343905" y="0"/>
                </a:lnTo>
                <a:lnTo>
                  <a:pt x="1343905" y="1343904"/>
                </a:lnTo>
                <a:lnTo>
                  <a:pt x="0" y="13439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6435189" y="811141"/>
            <a:ext cx="7529849" cy="483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2"/>
              </a:lnSpc>
            </a:pPr>
            <a:r>
              <a:rPr lang="en-US" sz="3200" dirty="0">
                <a:solidFill>
                  <a:srgbClr val="D9D9D9"/>
                </a:solidFill>
                <a:latin typeface="Montserrat Classic Bold"/>
              </a:rPr>
              <a:t>Project - Data Vista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62600" y="-375851"/>
            <a:ext cx="9753600" cy="1186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077"/>
              </a:lnSpc>
            </a:pPr>
            <a:r>
              <a:rPr lang="en-US" sz="4800" dirty="0">
                <a:solidFill>
                  <a:srgbClr val="00B0F0"/>
                </a:solidFill>
                <a:latin typeface="Montserrat Classic Bold"/>
              </a:rPr>
              <a:t>Infosys</a:t>
            </a:r>
            <a:r>
              <a:rPr lang="en-US" sz="4800" dirty="0">
                <a:solidFill>
                  <a:srgbClr val="FFFFFF"/>
                </a:solidFill>
                <a:latin typeface="Montserrat Classic Bold"/>
              </a:rPr>
              <a:t> </a:t>
            </a:r>
            <a:r>
              <a:rPr lang="en-US" sz="4800" dirty="0">
                <a:solidFill>
                  <a:srgbClr val="E96C39"/>
                </a:solidFill>
                <a:latin typeface="Montserrat Classic Bold"/>
              </a:rPr>
              <a:t>Springboard</a:t>
            </a:r>
          </a:p>
        </p:txBody>
      </p:sp>
      <p:pic>
        <p:nvPicPr>
          <p:cNvPr id="14" name="Picture 13" descr="A certificate of completion with a qr code&#10;&#10;Description automatically generated">
            <a:extLst>
              <a:ext uri="{FF2B5EF4-FFF2-40B4-BE49-F238E27FC236}">
                <a16:creationId xmlns:a16="http://schemas.microsoft.com/office/drawing/2014/main" id="{D1AA7A4C-62F0-2A28-F854-9B199B9F51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278406"/>
            <a:ext cx="16340230" cy="89122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4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03135" y="-836765"/>
            <a:ext cx="20440038" cy="11459576"/>
            <a:chOff x="0" y="0"/>
            <a:chExt cx="27253384" cy="1527943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5916286"/>
              <a:ext cx="5466895" cy="9363148"/>
              <a:chOff x="0" y="0"/>
              <a:chExt cx="1079881" cy="184951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79881" cy="1849511"/>
              </a:xfrm>
              <a:custGeom>
                <a:avLst/>
                <a:gdLst/>
                <a:ahLst/>
                <a:cxnLst/>
                <a:rect l="l" t="t" r="r" b="b"/>
                <a:pathLst>
                  <a:path w="1079881" h="1849511">
                    <a:moveTo>
                      <a:pt x="0" y="0"/>
                    </a:moveTo>
                    <a:lnTo>
                      <a:pt x="1079881" y="0"/>
                    </a:lnTo>
                    <a:lnTo>
                      <a:pt x="1079881" y="1849511"/>
                    </a:lnTo>
                    <a:lnTo>
                      <a:pt x="0" y="1849511"/>
                    </a:lnTo>
                    <a:close/>
                  </a:path>
                </a:pathLst>
              </a:custGeom>
              <a:solidFill>
                <a:srgbClr val="004AAD">
                  <a:alpha val="7098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95250"/>
                <a:ext cx="1079881" cy="19447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06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1786489" y="0"/>
              <a:ext cx="5466895" cy="9363148"/>
              <a:chOff x="0" y="0"/>
              <a:chExt cx="1079881" cy="184951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79881" cy="1849511"/>
              </a:xfrm>
              <a:custGeom>
                <a:avLst/>
                <a:gdLst/>
                <a:ahLst/>
                <a:cxnLst/>
                <a:rect l="l" t="t" r="r" b="b"/>
                <a:pathLst>
                  <a:path w="1079881" h="1849511">
                    <a:moveTo>
                      <a:pt x="0" y="0"/>
                    </a:moveTo>
                    <a:lnTo>
                      <a:pt x="1079881" y="0"/>
                    </a:lnTo>
                    <a:lnTo>
                      <a:pt x="1079881" y="1849511"/>
                    </a:lnTo>
                    <a:lnTo>
                      <a:pt x="0" y="1849511"/>
                    </a:lnTo>
                    <a:close/>
                  </a:path>
                </a:pathLst>
              </a:custGeom>
              <a:solidFill>
                <a:srgbClr val="004AAD">
                  <a:alpha val="6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95250"/>
                <a:ext cx="1079881" cy="19447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06"/>
                  </a:lnSpc>
                </a:pPr>
                <a:endParaRPr/>
              </a:p>
            </p:txBody>
          </p:sp>
        </p:grpSp>
      </p:grpSp>
      <p:sp>
        <p:nvSpPr>
          <p:cNvPr id="9" name="Freeform 9"/>
          <p:cNvSpPr/>
          <p:nvPr/>
        </p:nvSpPr>
        <p:spPr>
          <a:xfrm rot="-5400000">
            <a:off x="15726352" y="2111683"/>
            <a:ext cx="4129085" cy="994211"/>
          </a:xfrm>
          <a:custGeom>
            <a:avLst/>
            <a:gdLst/>
            <a:ahLst/>
            <a:cxnLst/>
            <a:rect l="l" t="t" r="r" b="b"/>
            <a:pathLst>
              <a:path w="4129085" h="994211">
                <a:moveTo>
                  <a:pt x="0" y="0"/>
                </a:moveTo>
                <a:lnTo>
                  <a:pt x="4129085" y="0"/>
                </a:lnTo>
                <a:lnTo>
                  <a:pt x="4129085" y="994211"/>
                </a:lnTo>
                <a:lnTo>
                  <a:pt x="0" y="9942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1630" b="-39694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9871972" y="1353816"/>
            <a:ext cx="7214740" cy="6716923"/>
            <a:chOff x="0" y="0"/>
            <a:chExt cx="6350000" cy="5911850"/>
          </a:xfrm>
        </p:grpSpPr>
        <p:sp>
          <p:nvSpPr>
            <p:cNvPr id="11" name="Freeform 11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2879756"/>
            <a:ext cx="11261563" cy="5668167"/>
            <a:chOff x="0" y="0"/>
            <a:chExt cx="3330671" cy="16763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330672" cy="1676393"/>
            </a:xfrm>
            <a:custGeom>
              <a:avLst/>
              <a:gdLst/>
              <a:ahLst/>
              <a:cxnLst/>
              <a:rect l="l" t="t" r="r" b="b"/>
              <a:pathLst>
                <a:path w="3330672" h="1676393">
                  <a:moveTo>
                    <a:pt x="40560" y="0"/>
                  </a:moveTo>
                  <a:lnTo>
                    <a:pt x="3290111" y="0"/>
                  </a:lnTo>
                  <a:cubicBezTo>
                    <a:pt x="3300868" y="0"/>
                    <a:pt x="3311185" y="4273"/>
                    <a:pt x="3318792" y="11880"/>
                  </a:cubicBezTo>
                  <a:cubicBezTo>
                    <a:pt x="3326398" y="19486"/>
                    <a:pt x="3330672" y="29803"/>
                    <a:pt x="3330672" y="40560"/>
                  </a:cubicBezTo>
                  <a:lnTo>
                    <a:pt x="3330672" y="1635832"/>
                  </a:lnTo>
                  <a:cubicBezTo>
                    <a:pt x="3330672" y="1646590"/>
                    <a:pt x="3326398" y="1656906"/>
                    <a:pt x="3318792" y="1664513"/>
                  </a:cubicBezTo>
                  <a:cubicBezTo>
                    <a:pt x="3311185" y="1672119"/>
                    <a:pt x="3300868" y="1676393"/>
                    <a:pt x="3290111" y="1676393"/>
                  </a:cubicBezTo>
                  <a:lnTo>
                    <a:pt x="40560" y="1676393"/>
                  </a:lnTo>
                  <a:cubicBezTo>
                    <a:pt x="29803" y="1676393"/>
                    <a:pt x="19486" y="1672119"/>
                    <a:pt x="11880" y="1664513"/>
                  </a:cubicBezTo>
                  <a:cubicBezTo>
                    <a:pt x="4273" y="1656906"/>
                    <a:pt x="0" y="1646590"/>
                    <a:pt x="0" y="1635832"/>
                  </a:cubicBezTo>
                  <a:lnTo>
                    <a:pt x="0" y="40560"/>
                  </a:lnTo>
                  <a:cubicBezTo>
                    <a:pt x="0" y="29803"/>
                    <a:pt x="4273" y="19486"/>
                    <a:pt x="11880" y="11880"/>
                  </a:cubicBezTo>
                  <a:cubicBezTo>
                    <a:pt x="19486" y="4273"/>
                    <a:pt x="29803" y="0"/>
                    <a:pt x="4056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FB6E8">
                    <a:alpha val="100000"/>
                  </a:srgbClr>
                </a:gs>
                <a:gs pos="50000">
                  <a:srgbClr val="2B69B4">
                    <a:alpha val="100000"/>
                  </a:srgbClr>
                </a:gs>
                <a:gs pos="100000">
                  <a:srgbClr val="1C539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0"/>
              <a:ext cx="3330671" cy="1771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70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1353816"/>
            <a:ext cx="9178325" cy="1290136"/>
            <a:chOff x="0" y="0"/>
            <a:chExt cx="2960236" cy="41610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960236" cy="416101"/>
            </a:xfrm>
            <a:custGeom>
              <a:avLst/>
              <a:gdLst/>
              <a:ahLst/>
              <a:cxnLst/>
              <a:rect l="l" t="t" r="r" b="b"/>
              <a:pathLst>
                <a:path w="2960236" h="416101">
                  <a:moveTo>
                    <a:pt x="32897" y="0"/>
                  </a:moveTo>
                  <a:lnTo>
                    <a:pt x="2927340" y="0"/>
                  </a:lnTo>
                  <a:cubicBezTo>
                    <a:pt x="2945508" y="0"/>
                    <a:pt x="2960236" y="14728"/>
                    <a:pt x="2960236" y="32897"/>
                  </a:cubicBezTo>
                  <a:lnTo>
                    <a:pt x="2960236" y="383204"/>
                  </a:lnTo>
                  <a:cubicBezTo>
                    <a:pt x="2960236" y="401372"/>
                    <a:pt x="2945508" y="416101"/>
                    <a:pt x="2927340" y="416101"/>
                  </a:cubicBezTo>
                  <a:lnTo>
                    <a:pt x="32897" y="416101"/>
                  </a:lnTo>
                  <a:cubicBezTo>
                    <a:pt x="24172" y="416101"/>
                    <a:pt x="15804" y="412635"/>
                    <a:pt x="9635" y="406465"/>
                  </a:cubicBezTo>
                  <a:cubicBezTo>
                    <a:pt x="3466" y="400296"/>
                    <a:pt x="0" y="391929"/>
                    <a:pt x="0" y="383204"/>
                  </a:cubicBezTo>
                  <a:lnTo>
                    <a:pt x="0" y="32897"/>
                  </a:lnTo>
                  <a:cubicBezTo>
                    <a:pt x="0" y="24172"/>
                    <a:pt x="3466" y="15804"/>
                    <a:pt x="9635" y="9635"/>
                  </a:cubicBezTo>
                  <a:cubicBezTo>
                    <a:pt x="15804" y="3466"/>
                    <a:pt x="24172" y="0"/>
                    <a:pt x="3289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FB6E8">
                    <a:alpha val="100000"/>
                  </a:srgbClr>
                </a:gs>
                <a:gs pos="100000">
                  <a:srgbClr val="2B69B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2960236" cy="5113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70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9985540" y="1455027"/>
            <a:ext cx="6987604" cy="6505459"/>
            <a:chOff x="0" y="0"/>
            <a:chExt cx="6350000" cy="5911850"/>
          </a:xfrm>
        </p:grpSpPr>
        <p:sp>
          <p:nvSpPr>
            <p:cNvPr id="19" name="Freeform 19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3"/>
              <a:stretch>
                <a:fillRect l="-9471" r="-3030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-791886" y="4673331"/>
            <a:ext cx="2319244" cy="3397408"/>
          </a:xfrm>
          <a:custGeom>
            <a:avLst/>
            <a:gdLst/>
            <a:ahLst/>
            <a:cxnLst/>
            <a:rect l="l" t="t" r="r" b="b"/>
            <a:pathLst>
              <a:path w="2319244" h="3397408">
                <a:moveTo>
                  <a:pt x="0" y="0"/>
                </a:moveTo>
                <a:lnTo>
                  <a:pt x="2319245" y="0"/>
                </a:lnTo>
                <a:lnTo>
                  <a:pt x="2319245" y="3397408"/>
                </a:lnTo>
                <a:lnTo>
                  <a:pt x="0" y="33974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5101" t="-12565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1" name="Group 21"/>
          <p:cNvGrpSpPr/>
          <p:nvPr/>
        </p:nvGrpSpPr>
        <p:grpSpPr>
          <a:xfrm>
            <a:off x="16922463" y="9531289"/>
            <a:ext cx="1365537" cy="765236"/>
            <a:chOff x="0" y="0"/>
            <a:chExt cx="359648" cy="20154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59648" cy="201544"/>
            </a:xfrm>
            <a:custGeom>
              <a:avLst/>
              <a:gdLst/>
              <a:ahLst/>
              <a:cxnLst/>
              <a:rect l="l" t="t" r="r" b="b"/>
              <a:pathLst>
                <a:path w="359648" h="201544">
                  <a:moveTo>
                    <a:pt x="0" y="0"/>
                  </a:moveTo>
                  <a:lnTo>
                    <a:pt x="359648" y="0"/>
                  </a:lnTo>
                  <a:lnTo>
                    <a:pt x="359648" y="201544"/>
                  </a:lnTo>
                  <a:lnTo>
                    <a:pt x="0" y="201544"/>
                  </a:lnTo>
                  <a:close/>
                </a:path>
              </a:pathLst>
            </a:custGeom>
            <a:solidFill>
              <a:srgbClr val="004AAD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66675"/>
              <a:ext cx="359648" cy="2682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05"/>
                </a:lnSpc>
              </a:pPr>
              <a:r>
                <a:rPr lang="en-US" sz="3075">
                  <a:solidFill>
                    <a:srgbClr val="FFFFFF"/>
                  </a:solidFill>
                  <a:latin typeface="Montserrat Bold"/>
                </a:rPr>
                <a:t>7</a:t>
              </a:r>
            </a:p>
          </p:txBody>
        </p:sp>
      </p:grpSp>
      <p:sp>
        <p:nvSpPr>
          <p:cNvPr id="24" name="AutoShape 24"/>
          <p:cNvSpPr/>
          <p:nvPr/>
        </p:nvSpPr>
        <p:spPr>
          <a:xfrm>
            <a:off x="-336837" y="9553860"/>
            <a:ext cx="172593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7291615" y="9725807"/>
            <a:ext cx="2785172" cy="30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</a:pPr>
            <a:r>
              <a:rPr lang="en-US" sz="1787">
                <a:solidFill>
                  <a:srgbClr val="FFFFFF"/>
                </a:solidFill>
                <a:latin typeface="Montserrat"/>
              </a:rPr>
              <a:t>Technology Stack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474128" y="9730403"/>
            <a:ext cx="2785172" cy="30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</a:pPr>
            <a:r>
              <a:rPr lang="en-US" sz="1787">
                <a:solidFill>
                  <a:srgbClr val="FFFFFF"/>
                </a:solidFill>
                <a:latin typeface="Montserrat"/>
              </a:rPr>
              <a:t>Conclusion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891319" y="9730403"/>
            <a:ext cx="2785172" cy="30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</a:pPr>
            <a:r>
              <a:rPr lang="en-US" sz="1787">
                <a:solidFill>
                  <a:srgbClr val="FFFFFF"/>
                </a:solidFill>
                <a:latin typeface="Montserrat"/>
              </a:rPr>
              <a:t>Final Product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321496" y="9730403"/>
            <a:ext cx="2785172" cy="30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</a:pPr>
            <a:r>
              <a:rPr lang="en-US" sz="1787">
                <a:solidFill>
                  <a:srgbClr val="FFFFFF"/>
                </a:solidFill>
                <a:latin typeface="Montserrat"/>
              </a:rPr>
              <a:t>Improvements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4933399" y="9669326"/>
            <a:ext cx="1827596" cy="502750"/>
            <a:chOff x="0" y="0"/>
            <a:chExt cx="481342" cy="13241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81342" cy="132411"/>
            </a:xfrm>
            <a:custGeom>
              <a:avLst/>
              <a:gdLst/>
              <a:ahLst/>
              <a:cxnLst/>
              <a:rect l="l" t="t" r="r" b="b"/>
              <a:pathLst>
                <a:path w="481342" h="132411">
                  <a:moveTo>
                    <a:pt x="0" y="0"/>
                  </a:moveTo>
                  <a:lnTo>
                    <a:pt x="481342" y="0"/>
                  </a:lnTo>
                  <a:lnTo>
                    <a:pt x="481342" y="132411"/>
                  </a:lnTo>
                  <a:lnTo>
                    <a:pt x="0" y="132411"/>
                  </a:lnTo>
                  <a:close/>
                </a:path>
              </a:pathLst>
            </a:custGeom>
            <a:solidFill>
              <a:srgbClr val="FFFFFF">
                <a:alpha val="4392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28575"/>
              <a:ext cx="481342" cy="160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22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867492" y="1540934"/>
            <a:ext cx="9500741" cy="820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42"/>
              </a:lnSpc>
              <a:spcBef>
                <a:spcPct val="0"/>
              </a:spcBef>
            </a:pPr>
            <a:r>
              <a:rPr lang="en-US" sz="4815" dirty="0">
                <a:solidFill>
                  <a:srgbClr val="082474"/>
                </a:solidFill>
                <a:latin typeface="Montserrat Classic Bold"/>
              </a:rPr>
              <a:t>Conclusion:</a:t>
            </a:r>
            <a:r>
              <a:rPr lang="en-US" sz="4815" dirty="0">
                <a:solidFill>
                  <a:srgbClr val="FFFFFF"/>
                </a:solidFill>
                <a:latin typeface="Montserrat Classic Bold"/>
              </a:rPr>
              <a:t> </a:t>
            </a:r>
            <a:r>
              <a:rPr lang="en-US" sz="4815" dirty="0">
                <a:solidFill>
                  <a:srgbClr val="FF5631"/>
                </a:solidFill>
                <a:latin typeface="Montserrat Classic Bold"/>
              </a:rPr>
              <a:t>Key Takeaways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87278" y="3208012"/>
            <a:ext cx="8458181" cy="5125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7933" lvl="1" indent="-253966" algn="l">
              <a:lnSpc>
                <a:spcPts val="3411"/>
              </a:lnSpc>
              <a:buFont typeface="Arial"/>
              <a:buChar char="•"/>
            </a:pPr>
            <a:r>
              <a:rPr lang="en-US" sz="2352" dirty="0">
                <a:solidFill>
                  <a:srgbClr val="F9CC88"/>
                </a:solidFill>
                <a:latin typeface="Open Sans Bold"/>
              </a:rPr>
              <a:t>Group work:</a:t>
            </a:r>
            <a:r>
              <a:rPr lang="en-US" sz="2352" dirty="0">
                <a:solidFill>
                  <a:srgbClr val="F9CC88"/>
                </a:solidFill>
                <a:latin typeface="Open Sans"/>
              </a:rPr>
              <a:t> </a:t>
            </a:r>
            <a:r>
              <a:rPr lang="en-US" sz="2352" dirty="0">
                <a:solidFill>
                  <a:srgbClr val="FFFFFF"/>
                </a:solidFill>
                <a:latin typeface="Open Sans"/>
              </a:rPr>
              <a:t>Learned group work through communication, task management, and collaboration.</a:t>
            </a:r>
          </a:p>
          <a:p>
            <a:pPr algn="l">
              <a:lnSpc>
                <a:spcPts val="3411"/>
              </a:lnSpc>
            </a:pPr>
            <a:endParaRPr lang="en-US" sz="2352" dirty="0">
              <a:solidFill>
                <a:srgbClr val="FFFFFF"/>
              </a:solidFill>
              <a:latin typeface="Open Sans"/>
            </a:endParaRPr>
          </a:p>
          <a:p>
            <a:pPr marL="507933" lvl="1" indent="-253966" algn="l">
              <a:lnSpc>
                <a:spcPts val="3411"/>
              </a:lnSpc>
              <a:buFont typeface="Arial"/>
              <a:buChar char="•"/>
            </a:pPr>
            <a:r>
              <a:rPr lang="en-US" sz="2352" dirty="0">
                <a:solidFill>
                  <a:srgbClr val="F9CC88"/>
                </a:solidFill>
                <a:latin typeface="Open Sans Bold"/>
              </a:rPr>
              <a:t>Tech Skills:</a:t>
            </a:r>
            <a:r>
              <a:rPr lang="en-US" sz="2352" dirty="0">
                <a:solidFill>
                  <a:srgbClr val="FFFFFF"/>
                </a:solidFill>
                <a:latin typeface="Open Sans"/>
              </a:rPr>
              <a:t> Gained experience in Power BI, MySQL, Python and cloud computing.</a:t>
            </a:r>
          </a:p>
          <a:p>
            <a:pPr algn="l">
              <a:lnSpc>
                <a:spcPts val="3411"/>
              </a:lnSpc>
            </a:pPr>
            <a:endParaRPr lang="en-US" sz="2352" dirty="0">
              <a:solidFill>
                <a:srgbClr val="FFFFFF"/>
              </a:solidFill>
              <a:latin typeface="Open Sans"/>
            </a:endParaRPr>
          </a:p>
          <a:p>
            <a:pPr marL="507933" lvl="1" indent="-253966" algn="l">
              <a:lnSpc>
                <a:spcPts val="3411"/>
              </a:lnSpc>
              <a:buFont typeface="Arial"/>
              <a:buChar char="•"/>
            </a:pPr>
            <a:r>
              <a:rPr lang="en-US" sz="2352" dirty="0">
                <a:solidFill>
                  <a:srgbClr val="F9CC88"/>
                </a:solidFill>
                <a:latin typeface="Open Sans Bold"/>
              </a:rPr>
              <a:t>Soft Skills:</a:t>
            </a:r>
            <a:r>
              <a:rPr lang="en-US" sz="2352" dirty="0">
                <a:solidFill>
                  <a:srgbClr val="FFFFFF"/>
                </a:solidFill>
                <a:latin typeface="Open Sans"/>
              </a:rPr>
              <a:t> Enhanced soft skills like critical thinking, problem-solving, and communication.</a:t>
            </a:r>
          </a:p>
          <a:p>
            <a:pPr algn="l">
              <a:lnSpc>
                <a:spcPts val="3411"/>
              </a:lnSpc>
            </a:pPr>
            <a:endParaRPr lang="en-US" sz="2352" dirty="0">
              <a:solidFill>
                <a:srgbClr val="FFFFFF"/>
              </a:solidFill>
              <a:latin typeface="Open Sans"/>
            </a:endParaRPr>
          </a:p>
          <a:p>
            <a:pPr marL="507933" lvl="1" indent="-253966" algn="l">
              <a:lnSpc>
                <a:spcPts val="3411"/>
              </a:lnSpc>
              <a:buFont typeface="Arial"/>
              <a:buChar char="•"/>
            </a:pPr>
            <a:r>
              <a:rPr lang="en-US" sz="2352" dirty="0">
                <a:solidFill>
                  <a:srgbClr val="F9CC88"/>
                </a:solidFill>
                <a:latin typeface="Open Sans Bold"/>
              </a:rPr>
              <a:t>Agile Learner:</a:t>
            </a:r>
            <a:r>
              <a:rPr lang="en-US" sz="2352" dirty="0">
                <a:solidFill>
                  <a:srgbClr val="F9CC88"/>
                </a:solidFill>
                <a:latin typeface="Open Sans"/>
              </a:rPr>
              <a:t> </a:t>
            </a:r>
            <a:r>
              <a:rPr lang="en-US" sz="2352" dirty="0">
                <a:solidFill>
                  <a:srgbClr val="FFFFFF"/>
                </a:solidFill>
                <a:latin typeface="Open Sans"/>
              </a:rPr>
              <a:t>Thrived in a fast-paced environment, adapting to new technologies.</a:t>
            </a:r>
          </a:p>
          <a:p>
            <a:pPr algn="l">
              <a:lnSpc>
                <a:spcPts val="3411"/>
              </a:lnSpc>
            </a:pPr>
            <a:endParaRPr lang="en-US" sz="2352" dirty="0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-191983" y="9730403"/>
            <a:ext cx="2785172" cy="30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</a:pPr>
            <a:r>
              <a:rPr lang="en-US" sz="1787">
                <a:solidFill>
                  <a:srgbClr val="FFFFFF"/>
                </a:solidFill>
                <a:latin typeface="Montserrat"/>
              </a:rPr>
              <a:t>Objectives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911771" y="9725807"/>
            <a:ext cx="2785172" cy="30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</a:pPr>
            <a:r>
              <a:rPr lang="en-US" sz="1787">
                <a:solidFill>
                  <a:srgbClr val="FFFFFF"/>
                </a:solidFill>
                <a:latin typeface="Montserrat"/>
              </a:rPr>
              <a:t>About Dataset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401668" y="9725807"/>
            <a:ext cx="2785172" cy="30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</a:pPr>
            <a:r>
              <a:rPr lang="en-US" sz="1787">
                <a:solidFill>
                  <a:srgbClr val="FFFFFF"/>
                </a:solidFill>
                <a:latin typeface="Montserrat"/>
              </a:rPr>
              <a:t>Issues &amp; Solutions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4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71800" y="932691"/>
            <a:ext cx="13402387" cy="6426861"/>
            <a:chOff x="0" y="0"/>
            <a:chExt cx="2951125" cy="14151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51125" cy="1415156"/>
            </a:xfrm>
            <a:custGeom>
              <a:avLst/>
              <a:gdLst/>
              <a:ahLst/>
              <a:cxnLst/>
              <a:rect l="l" t="t" r="r" b="b"/>
              <a:pathLst>
                <a:path w="2951125" h="1415156">
                  <a:moveTo>
                    <a:pt x="34081" y="0"/>
                  </a:moveTo>
                  <a:lnTo>
                    <a:pt x="2917044" y="0"/>
                  </a:lnTo>
                  <a:cubicBezTo>
                    <a:pt x="2935867" y="0"/>
                    <a:pt x="2951125" y="15259"/>
                    <a:pt x="2951125" y="34081"/>
                  </a:cubicBezTo>
                  <a:lnTo>
                    <a:pt x="2951125" y="1381075"/>
                  </a:lnTo>
                  <a:cubicBezTo>
                    <a:pt x="2951125" y="1399898"/>
                    <a:pt x="2935867" y="1415156"/>
                    <a:pt x="2917044" y="1415156"/>
                  </a:cubicBezTo>
                  <a:lnTo>
                    <a:pt x="34081" y="1415156"/>
                  </a:lnTo>
                  <a:cubicBezTo>
                    <a:pt x="25043" y="1415156"/>
                    <a:pt x="16374" y="1411566"/>
                    <a:pt x="9982" y="1405174"/>
                  </a:cubicBezTo>
                  <a:cubicBezTo>
                    <a:pt x="3591" y="1398783"/>
                    <a:pt x="0" y="1390114"/>
                    <a:pt x="0" y="1381075"/>
                  </a:cubicBezTo>
                  <a:lnTo>
                    <a:pt x="0" y="34081"/>
                  </a:lnTo>
                  <a:cubicBezTo>
                    <a:pt x="0" y="25043"/>
                    <a:pt x="3591" y="16374"/>
                    <a:pt x="9982" y="9982"/>
                  </a:cubicBezTo>
                  <a:cubicBezTo>
                    <a:pt x="16374" y="3591"/>
                    <a:pt x="25043" y="0"/>
                    <a:pt x="3408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FB6E8">
                    <a:alpha val="100000"/>
                  </a:srgbClr>
                </a:gs>
                <a:gs pos="50000">
                  <a:srgbClr val="2B69B4">
                    <a:alpha val="100000"/>
                  </a:srgbClr>
                </a:gs>
                <a:gs pos="100000">
                  <a:srgbClr val="1C539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2951125" cy="1510406"/>
            </a:xfrm>
            <a:prstGeom prst="rect">
              <a:avLst/>
            </a:prstGeom>
          </p:spPr>
          <p:txBody>
            <a:bodyPr lIns="68233" tIns="68233" rIns="68233" bIns="68233" rtlCol="0" anchor="ctr"/>
            <a:lstStyle/>
            <a:p>
              <a:pPr marL="0" lvl="0" indent="0" algn="ctr">
                <a:lnSpc>
                  <a:spcPts val="370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605150" y="7809871"/>
            <a:ext cx="7315200" cy="3298490"/>
          </a:xfrm>
          <a:custGeom>
            <a:avLst/>
            <a:gdLst/>
            <a:ahLst/>
            <a:cxnLst/>
            <a:rect l="l" t="t" r="r" b="b"/>
            <a:pathLst>
              <a:path w="7315200" h="3298490">
                <a:moveTo>
                  <a:pt x="0" y="0"/>
                </a:moveTo>
                <a:lnTo>
                  <a:pt x="7315200" y="0"/>
                </a:lnTo>
                <a:lnTo>
                  <a:pt x="7315200" y="3298490"/>
                </a:lnTo>
                <a:lnTo>
                  <a:pt x="0" y="32984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flipH="1" flipV="1">
            <a:off x="-191983" y="-151749"/>
            <a:ext cx="7315200" cy="3298490"/>
          </a:xfrm>
          <a:custGeom>
            <a:avLst/>
            <a:gdLst/>
            <a:ahLst/>
            <a:cxnLst/>
            <a:rect l="l" t="t" r="r" b="b"/>
            <a:pathLst>
              <a:path w="7315200" h="3298490">
                <a:moveTo>
                  <a:pt x="7315200" y="3298490"/>
                </a:moveTo>
                <a:lnTo>
                  <a:pt x="0" y="3298490"/>
                </a:lnTo>
                <a:lnTo>
                  <a:pt x="0" y="0"/>
                </a:lnTo>
                <a:lnTo>
                  <a:pt x="7315200" y="0"/>
                </a:lnTo>
                <a:lnTo>
                  <a:pt x="7315200" y="329849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761441" y="2105922"/>
            <a:ext cx="1669483" cy="1541995"/>
          </a:xfrm>
          <a:custGeom>
            <a:avLst/>
            <a:gdLst/>
            <a:ahLst/>
            <a:cxnLst/>
            <a:rect l="l" t="t" r="r" b="b"/>
            <a:pathLst>
              <a:path w="1669483" h="1541995">
                <a:moveTo>
                  <a:pt x="0" y="0"/>
                </a:moveTo>
                <a:lnTo>
                  <a:pt x="1669483" y="0"/>
                </a:lnTo>
                <a:lnTo>
                  <a:pt x="1669483" y="1541994"/>
                </a:lnTo>
                <a:lnTo>
                  <a:pt x="0" y="15419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735066" y="3457416"/>
            <a:ext cx="8817868" cy="2763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511"/>
              </a:lnSpc>
              <a:spcBef>
                <a:spcPct val="0"/>
              </a:spcBef>
            </a:pPr>
            <a:r>
              <a:rPr lang="en-US" sz="16079" dirty="0">
                <a:solidFill>
                  <a:srgbClr val="FFFFFF"/>
                </a:solidFill>
                <a:latin typeface="Brittany"/>
              </a:rPr>
              <a:t>T</a:t>
            </a:r>
            <a:r>
              <a:rPr lang="en-US" sz="16079" u="none" strike="noStrike" dirty="0">
                <a:solidFill>
                  <a:srgbClr val="FFFFFF"/>
                </a:solidFill>
                <a:latin typeface="Brittany"/>
              </a:rPr>
              <a:t>hank You!</a:t>
            </a:r>
          </a:p>
        </p:txBody>
      </p:sp>
      <p:sp>
        <p:nvSpPr>
          <p:cNvPr id="9" name="Freeform 9"/>
          <p:cNvSpPr/>
          <p:nvPr/>
        </p:nvSpPr>
        <p:spPr>
          <a:xfrm>
            <a:off x="13893196" y="6624436"/>
            <a:ext cx="1669483" cy="1541995"/>
          </a:xfrm>
          <a:custGeom>
            <a:avLst/>
            <a:gdLst/>
            <a:ahLst/>
            <a:cxnLst/>
            <a:rect l="l" t="t" r="r" b="b"/>
            <a:pathLst>
              <a:path w="1669483" h="1541995">
                <a:moveTo>
                  <a:pt x="0" y="0"/>
                </a:moveTo>
                <a:lnTo>
                  <a:pt x="1669482" y="0"/>
                </a:lnTo>
                <a:lnTo>
                  <a:pt x="1669482" y="1541995"/>
                </a:lnTo>
                <a:lnTo>
                  <a:pt x="0" y="15419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191983" y="6279027"/>
            <a:ext cx="2002969" cy="2611823"/>
          </a:xfrm>
          <a:custGeom>
            <a:avLst/>
            <a:gdLst/>
            <a:ahLst/>
            <a:cxnLst/>
            <a:rect l="l" t="t" r="r" b="b"/>
            <a:pathLst>
              <a:path w="2002969" h="2611823">
                <a:moveTo>
                  <a:pt x="0" y="0"/>
                </a:moveTo>
                <a:lnTo>
                  <a:pt x="2002970" y="0"/>
                </a:lnTo>
                <a:lnTo>
                  <a:pt x="2002970" y="2611823"/>
                </a:lnTo>
                <a:lnTo>
                  <a:pt x="0" y="26118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80786" t="-59071" b="-6213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flipH="1" flipV="1">
            <a:off x="16618405" y="266700"/>
            <a:ext cx="1676852" cy="2191688"/>
          </a:xfrm>
          <a:custGeom>
            <a:avLst/>
            <a:gdLst/>
            <a:ahLst/>
            <a:cxnLst/>
            <a:rect l="l" t="t" r="r" b="b"/>
            <a:pathLst>
              <a:path w="1676852" h="2191688">
                <a:moveTo>
                  <a:pt x="1676852" y="2191688"/>
                </a:moveTo>
                <a:lnTo>
                  <a:pt x="0" y="2191688"/>
                </a:lnTo>
                <a:lnTo>
                  <a:pt x="0" y="0"/>
                </a:lnTo>
                <a:lnTo>
                  <a:pt x="1676852" y="0"/>
                </a:lnTo>
                <a:lnTo>
                  <a:pt x="1676852" y="2191688"/>
                </a:lnTo>
                <a:close/>
              </a:path>
            </a:pathLst>
          </a:custGeom>
          <a:blipFill>
            <a:blip r:embed="rId6"/>
            <a:stretch>
              <a:fillRect l="-321036" b="-144015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4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95458" y="-659321"/>
            <a:ext cx="20440038" cy="11459576"/>
            <a:chOff x="0" y="0"/>
            <a:chExt cx="27253384" cy="1527943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5916286"/>
              <a:ext cx="5466895" cy="9363148"/>
              <a:chOff x="0" y="0"/>
              <a:chExt cx="1079881" cy="184951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79881" cy="1849511"/>
              </a:xfrm>
              <a:custGeom>
                <a:avLst/>
                <a:gdLst/>
                <a:ahLst/>
                <a:cxnLst/>
                <a:rect l="l" t="t" r="r" b="b"/>
                <a:pathLst>
                  <a:path w="1079881" h="1849511">
                    <a:moveTo>
                      <a:pt x="0" y="0"/>
                    </a:moveTo>
                    <a:lnTo>
                      <a:pt x="1079881" y="0"/>
                    </a:lnTo>
                    <a:lnTo>
                      <a:pt x="1079881" y="1849511"/>
                    </a:lnTo>
                    <a:lnTo>
                      <a:pt x="0" y="1849511"/>
                    </a:lnTo>
                    <a:close/>
                  </a:path>
                </a:pathLst>
              </a:custGeom>
              <a:solidFill>
                <a:srgbClr val="004AAD">
                  <a:alpha val="7098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95250"/>
                <a:ext cx="1079881" cy="19447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06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1786489" y="0"/>
              <a:ext cx="5466895" cy="9363148"/>
              <a:chOff x="0" y="0"/>
              <a:chExt cx="1079881" cy="184951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79881" cy="1849511"/>
              </a:xfrm>
              <a:custGeom>
                <a:avLst/>
                <a:gdLst/>
                <a:ahLst/>
                <a:cxnLst/>
                <a:rect l="l" t="t" r="r" b="b"/>
                <a:pathLst>
                  <a:path w="1079881" h="1849511">
                    <a:moveTo>
                      <a:pt x="0" y="0"/>
                    </a:moveTo>
                    <a:lnTo>
                      <a:pt x="1079881" y="0"/>
                    </a:lnTo>
                    <a:lnTo>
                      <a:pt x="1079881" y="1849511"/>
                    </a:lnTo>
                    <a:lnTo>
                      <a:pt x="0" y="1849511"/>
                    </a:lnTo>
                    <a:close/>
                  </a:path>
                </a:pathLst>
              </a:custGeom>
              <a:solidFill>
                <a:srgbClr val="004AAD">
                  <a:alpha val="6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95250"/>
                <a:ext cx="1079881" cy="19447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06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2211997" y="815270"/>
            <a:ext cx="15874821" cy="8246155"/>
            <a:chOff x="0" y="0"/>
            <a:chExt cx="6630192" cy="3405061"/>
          </a:xfrm>
        </p:grpSpPr>
        <p:sp>
          <p:nvSpPr>
            <p:cNvPr id="10" name="Freeform 10"/>
            <p:cNvSpPr/>
            <p:nvPr/>
          </p:nvSpPr>
          <p:spPr>
            <a:xfrm>
              <a:off x="92710" y="106680"/>
              <a:ext cx="6526052" cy="3285681"/>
            </a:xfrm>
            <a:custGeom>
              <a:avLst/>
              <a:gdLst/>
              <a:ahLst/>
              <a:cxnLst/>
              <a:rect l="l" t="t" r="r" b="b"/>
              <a:pathLst>
                <a:path w="6526052" h="3285681">
                  <a:moveTo>
                    <a:pt x="6499381" y="3096451"/>
                  </a:moveTo>
                  <a:cubicBezTo>
                    <a:pt x="6499381" y="3184081"/>
                    <a:pt x="6423181" y="3255201"/>
                    <a:pt x="6341902" y="3255201"/>
                  </a:cubicBezTo>
                  <a:lnTo>
                    <a:pt x="66040" y="3255201"/>
                  </a:lnTo>
                  <a:cubicBezTo>
                    <a:pt x="43180" y="3255201"/>
                    <a:pt x="20320" y="3250121"/>
                    <a:pt x="0" y="3241231"/>
                  </a:cubicBezTo>
                  <a:cubicBezTo>
                    <a:pt x="26670" y="3269171"/>
                    <a:pt x="63500" y="3285681"/>
                    <a:pt x="135722" y="3285681"/>
                  </a:cubicBezTo>
                  <a:lnTo>
                    <a:pt x="6380002" y="3285681"/>
                  </a:lnTo>
                  <a:cubicBezTo>
                    <a:pt x="6460012" y="3285681"/>
                    <a:pt x="6526052" y="3219641"/>
                    <a:pt x="6526052" y="3139631"/>
                  </a:cubicBezTo>
                  <a:lnTo>
                    <a:pt x="6526052" y="95250"/>
                  </a:lnTo>
                  <a:cubicBezTo>
                    <a:pt x="6526052" y="58420"/>
                    <a:pt x="6512081" y="25400"/>
                    <a:pt x="6490492" y="0"/>
                  </a:cubicBezTo>
                  <a:cubicBezTo>
                    <a:pt x="6496842" y="16510"/>
                    <a:pt x="6499381" y="34290"/>
                    <a:pt x="6499381" y="52070"/>
                  </a:cubicBezTo>
                  <a:lnTo>
                    <a:pt x="6499381" y="3096451"/>
                  </a:lnTo>
                  <a:close/>
                </a:path>
              </a:pathLst>
            </a:custGeom>
            <a:gradFill rotWithShape="1">
              <a:gsLst>
                <a:gs pos="0">
                  <a:srgbClr val="4FB6E8">
                    <a:alpha val="100000"/>
                  </a:srgbClr>
                </a:gs>
                <a:gs pos="100000">
                  <a:srgbClr val="2B69B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2700" y="14592"/>
              <a:ext cx="6565422" cy="3336481"/>
            </a:xfrm>
            <a:custGeom>
              <a:avLst/>
              <a:gdLst/>
              <a:ahLst/>
              <a:cxnLst/>
              <a:rect l="l" t="t" r="r" b="b"/>
              <a:pathLst>
                <a:path w="6565422" h="3336481">
                  <a:moveTo>
                    <a:pt x="146050" y="3336481"/>
                  </a:moveTo>
                  <a:lnTo>
                    <a:pt x="6419372" y="3336481"/>
                  </a:lnTo>
                  <a:cubicBezTo>
                    <a:pt x="6499382" y="3336481"/>
                    <a:pt x="6565422" y="3270441"/>
                    <a:pt x="6565422" y="3190431"/>
                  </a:cubicBezTo>
                  <a:lnTo>
                    <a:pt x="6565422" y="146050"/>
                  </a:lnTo>
                  <a:cubicBezTo>
                    <a:pt x="6565422" y="66040"/>
                    <a:pt x="6499382" y="0"/>
                    <a:pt x="6419372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190431"/>
                  </a:lnTo>
                  <a:cubicBezTo>
                    <a:pt x="0" y="3271711"/>
                    <a:pt x="66040" y="3336481"/>
                    <a:pt x="146050" y="3336481"/>
                  </a:cubicBezTo>
                  <a:close/>
                </a:path>
              </a:pathLst>
            </a:custGeom>
            <a:gradFill rotWithShape="1">
              <a:gsLst>
                <a:gs pos="0">
                  <a:srgbClr val="4FB6E8">
                    <a:alpha val="100000"/>
                  </a:srgbClr>
                </a:gs>
                <a:gs pos="100000">
                  <a:srgbClr val="2B69B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6630192" cy="3405061"/>
            </a:xfrm>
            <a:custGeom>
              <a:avLst/>
              <a:gdLst/>
              <a:ahLst/>
              <a:cxnLst/>
              <a:rect l="l" t="t" r="r" b="b"/>
              <a:pathLst>
                <a:path w="6630192" h="3405061">
                  <a:moveTo>
                    <a:pt x="6566691" y="74930"/>
                  </a:moveTo>
                  <a:cubicBezTo>
                    <a:pt x="6538752" y="30480"/>
                    <a:pt x="6489222" y="0"/>
                    <a:pt x="6432072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203131"/>
                  </a:lnTo>
                  <a:cubicBezTo>
                    <a:pt x="0" y="3255201"/>
                    <a:pt x="25400" y="3300921"/>
                    <a:pt x="63500" y="3330131"/>
                  </a:cubicBezTo>
                  <a:cubicBezTo>
                    <a:pt x="91440" y="3374581"/>
                    <a:pt x="140970" y="3405061"/>
                    <a:pt x="234630" y="3405061"/>
                  </a:cubicBezTo>
                  <a:lnTo>
                    <a:pt x="6471442" y="3405061"/>
                  </a:lnTo>
                  <a:cubicBezTo>
                    <a:pt x="6559072" y="3405061"/>
                    <a:pt x="6630192" y="3333941"/>
                    <a:pt x="6630192" y="3246311"/>
                  </a:cubicBezTo>
                  <a:lnTo>
                    <a:pt x="6630192" y="201930"/>
                  </a:lnTo>
                  <a:cubicBezTo>
                    <a:pt x="6630191" y="149860"/>
                    <a:pt x="6604791" y="104140"/>
                    <a:pt x="6566691" y="74930"/>
                  </a:cubicBezTo>
                  <a:close/>
                  <a:moveTo>
                    <a:pt x="12700" y="3203131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6432072" y="12700"/>
                  </a:lnTo>
                  <a:cubicBezTo>
                    <a:pt x="6512082" y="12700"/>
                    <a:pt x="6578122" y="78740"/>
                    <a:pt x="6578122" y="158750"/>
                  </a:cubicBezTo>
                  <a:lnTo>
                    <a:pt x="6578122" y="3203131"/>
                  </a:lnTo>
                  <a:cubicBezTo>
                    <a:pt x="6578122" y="3283141"/>
                    <a:pt x="6512082" y="3349181"/>
                    <a:pt x="6432072" y="3349181"/>
                  </a:cubicBezTo>
                  <a:lnTo>
                    <a:pt x="158750" y="3349181"/>
                  </a:lnTo>
                  <a:cubicBezTo>
                    <a:pt x="78740" y="3349181"/>
                    <a:pt x="12700" y="3284411"/>
                    <a:pt x="12700" y="3203131"/>
                  </a:cubicBezTo>
                  <a:close/>
                  <a:moveTo>
                    <a:pt x="6618762" y="3246311"/>
                  </a:moveTo>
                  <a:cubicBezTo>
                    <a:pt x="6618762" y="3326321"/>
                    <a:pt x="6551452" y="3392361"/>
                    <a:pt x="6471442" y="3392361"/>
                  </a:cubicBezTo>
                  <a:lnTo>
                    <a:pt x="234630" y="3392361"/>
                  </a:lnTo>
                  <a:cubicBezTo>
                    <a:pt x="157480" y="3392361"/>
                    <a:pt x="120650" y="3375851"/>
                    <a:pt x="93980" y="3347911"/>
                  </a:cubicBezTo>
                  <a:cubicBezTo>
                    <a:pt x="114300" y="3356801"/>
                    <a:pt x="135890" y="3361881"/>
                    <a:pt x="160020" y="3361881"/>
                  </a:cubicBezTo>
                  <a:lnTo>
                    <a:pt x="6433342" y="3361881"/>
                  </a:lnTo>
                  <a:cubicBezTo>
                    <a:pt x="6520972" y="3361881"/>
                    <a:pt x="6592092" y="3290761"/>
                    <a:pt x="6592092" y="3203131"/>
                  </a:cubicBezTo>
                  <a:lnTo>
                    <a:pt x="6592092" y="158750"/>
                  </a:lnTo>
                  <a:cubicBezTo>
                    <a:pt x="6592092" y="140970"/>
                    <a:pt x="6588282" y="123190"/>
                    <a:pt x="6583202" y="106680"/>
                  </a:cubicBezTo>
                  <a:cubicBezTo>
                    <a:pt x="6604792" y="132080"/>
                    <a:pt x="6618762" y="165100"/>
                    <a:pt x="6618762" y="201930"/>
                  </a:cubicBezTo>
                  <a:lnTo>
                    <a:pt x="6618762" y="3246311"/>
                  </a:lnTo>
                  <a:close/>
                </a:path>
              </a:pathLst>
            </a:custGeom>
            <a:gradFill rotWithShape="1">
              <a:gsLst>
                <a:gs pos="0">
                  <a:srgbClr val="4FB6E8">
                    <a:alpha val="100000"/>
                  </a:srgbClr>
                </a:gs>
                <a:gs pos="100000">
                  <a:srgbClr val="2B69B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/>
          <p:cNvSpPr/>
          <p:nvPr/>
        </p:nvSpPr>
        <p:spPr>
          <a:xfrm flipV="1">
            <a:off x="232796" y="600339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2242405" y="1344725"/>
            <a:ext cx="11073347" cy="919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53"/>
              </a:lnSpc>
            </a:pPr>
            <a:r>
              <a:rPr lang="en-US" sz="6412" spc="-192" dirty="0">
                <a:solidFill>
                  <a:srgbClr val="082474"/>
                </a:solidFill>
                <a:latin typeface="Montserrat Classic Bold"/>
              </a:rPr>
              <a:t>Meet The Group</a:t>
            </a:r>
          </a:p>
        </p:txBody>
      </p:sp>
      <p:sp>
        <p:nvSpPr>
          <p:cNvPr id="21" name="Freeform 21"/>
          <p:cNvSpPr/>
          <p:nvPr/>
        </p:nvSpPr>
        <p:spPr>
          <a:xfrm flipH="1">
            <a:off x="13972018" y="15805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2760820" y="4412563"/>
            <a:ext cx="4435555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70"/>
              </a:lnSpc>
            </a:pPr>
            <a:r>
              <a:rPr lang="en-US" sz="3700" spc="-111" dirty="0">
                <a:solidFill>
                  <a:srgbClr val="FF5631"/>
                </a:solidFill>
                <a:latin typeface="Montserrat Classic Bold"/>
              </a:rPr>
              <a:t>The Members of the Team: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613476" y="3998246"/>
            <a:ext cx="9498167" cy="2006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59"/>
              </a:lnSpc>
            </a:pPr>
            <a:r>
              <a:rPr lang="en-US" sz="2450" spc="187" dirty="0">
                <a:solidFill>
                  <a:srgbClr val="FFFFFF"/>
                </a:solidFill>
                <a:latin typeface="Open Sans Ultra-Bold Italics"/>
              </a:rPr>
              <a:t>AAYUSHI, </a:t>
            </a:r>
            <a:r>
              <a:rPr lang="en-US" sz="2490" spc="191" dirty="0">
                <a:solidFill>
                  <a:srgbClr val="FFFFFF"/>
                </a:solidFill>
                <a:latin typeface="Open Sans Bold"/>
              </a:rPr>
              <a:t>Abhishek, Abhishek S., Asha, Gayatri,</a:t>
            </a:r>
          </a:p>
          <a:p>
            <a:pPr>
              <a:lnSpc>
                <a:spcPts val="3959"/>
              </a:lnSpc>
            </a:pPr>
            <a:r>
              <a:rPr lang="en-US" sz="2490" spc="191" dirty="0">
                <a:solidFill>
                  <a:srgbClr val="FFFFFF"/>
                </a:solidFill>
                <a:latin typeface="Open Sans Bold"/>
              </a:rPr>
              <a:t>Kuhu Patil, </a:t>
            </a:r>
            <a:r>
              <a:rPr lang="en-US" sz="2490" spc="191" dirty="0" err="1">
                <a:solidFill>
                  <a:srgbClr val="FFFFFF"/>
                </a:solidFill>
                <a:latin typeface="Open Sans Bold"/>
              </a:rPr>
              <a:t>Sahiti</a:t>
            </a:r>
            <a:r>
              <a:rPr lang="en-US" sz="2490" spc="191" dirty="0">
                <a:solidFill>
                  <a:srgbClr val="FFFFFF"/>
                </a:solidFill>
                <a:latin typeface="Open Sans Bold"/>
              </a:rPr>
              <a:t>, </a:t>
            </a:r>
            <a:r>
              <a:rPr lang="en-US" sz="2490" spc="191" dirty="0" err="1">
                <a:solidFill>
                  <a:srgbClr val="FFFFFF"/>
                </a:solidFill>
                <a:latin typeface="Open Sans Bold"/>
              </a:rPr>
              <a:t>Shravanthi</a:t>
            </a:r>
            <a:r>
              <a:rPr lang="en-US" sz="2490" spc="191" dirty="0">
                <a:solidFill>
                  <a:srgbClr val="FFFFFF"/>
                </a:solidFill>
                <a:latin typeface="Open Sans Bold"/>
              </a:rPr>
              <a:t>, </a:t>
            </a:r>
            <a:r>
              <a:rPr lang="en-US" sz="2490" spc="191" dirty="0" err="1">
                <a:solidFill>
                  <a:srgbClr val="FFFFFF"/>
                </a:solidFill>
                <a:latin typeface="Open Sans Bold"/>
              </a:rPr>
              <a:t>Shrutika</a:t>
            </a:r>
            <a:r>
              <a:rPr lang="en-US" sz="2490" spc="191" dirty="0">
                <a:solidFill>
                  <a:srgbClr val="FFFFFF"/>
                </a:solidFill>
                <a:latin typeface="Open Sans Bold"/>
              </a:rPr>
              <a:t>, </a:t>
            </a:r>
            <a:r>
              <a:rPr lang="en-US" sz="2490" spc="191" dirty="0" err="1">
                <a:solidFill>
                  <a:srgbClr val="FFFFFF"/>
                </a:solidFill>
                <a:latin typeface="Open Sans Bold"/>
              </a:rPr>
              <a:t>Sravani</a:t>
            </a:r>
            <a:r>
              <a:rPr lang="en-US" sz="2490" spc="191" dirty="0">
                <a:solidFill>
                  <a:srgbClr val="FFFFFF"/>
                </a:solidFill>
                <a:latin typeface="Open Sans Bold"/>
              </a:rPr>
              <a:t>, </a:t>
            </a:r>
            <a:r>
              <a:rPr lang="en-US" sz="2490" spc="191" dirty="0" err="1">
                <a:solidFill>
                  <a:srgbClr val="FFFFFF"/>
                </a:solidFill>
                <a:latin typeface="Open Sans Bold"/>
              </a:rPr>
              <a:t>Vigna,Yash</a:t>
            </a:r>
            <a:endParaRPr lang="en-US" sz="2490" spc="191" dirty="0">
              <a:solidFill>
                <a:srgbClr val="FFFFFF"/>
              </a:solidFill>
              <a:latin typeface="Open Sans Bold"/>
            </a:endParaRPr>
          </a:p>
          <a:p>
            <a:pPr>
              <a:lnSpc>
                <a:spcPts val="3959"/>
              </a:lnSpc>
            </a:pPr>
            <a:r>
              <a:rPr lang="en-US" sz="2490" spc="191" dirty="0">
                <a:solidFill>
                  <a:srgbClr val="FFFFFF"/>
                </a:solidFill>
                <a:latin typeface="Open Sans Bold"/>
              </a:rPr>
              <a:t>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659835" y="6668976"/>
            <a:ext cx="4435555" cy="523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0"/>
              </a:lnSpc>
            </a:pPr>
            <a:r>
              <a:rPr lang="en-US" sz="3700" spc="-111" dirty="0">
                <a:solidFill>
                  <a:srgbClr val="FF5631"/>
                </a:solidFill>
                <a:latin typeface="Montserrat Classic Bold"/>
              </a:rPr>
              <a:t>Mentor: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749857" y="6853160"/>
            <a:ext cx="2313491" cy="32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8"/>
              </a:lnSpc>
            </a:pPr>
            <a:r>
              <a:rPr lang="en-US" sz="2443" spc="195" dirty="0">
                <a:solidFill>
                  <a:srgbClr val="FFFFFF"/>
                </a:solidFill>
                <a:latin typeface="Open Sans Ultra-Bold"/>
              </a:rPr>
              <a:t>SUJATA</a:t>
            </a:r>
          </a:p>
        </p:txBody>
      </p:sp>
      <p:grpSp>
        <p:nvGrpSpPr>
          <p:cNvPr id="13" name="Group 9">
            <a:extLst>
              <a:ext uri="{FF2B5EF4-FFF2-40B4-BE49-F238E27FC236}">
                <a16:creationId xmlns:a16="http://schemas.microsoft.com/office/drawing/2014/main" id="{180463B5-506B-A156-3482-A2D2CFB0451A}"/>
              </a:ext>
            </a:extLst>
          </p:cNvPr>
          <p:cNvGrpSpPr/>
          <p:nvPr/>
        </p:nvGrpSpPr>
        <p:grpSpPr>
          <a:xfrm>
            <a:off x="11125200" y="409388"/>
            <a:ext cx="6678070" cy="3352114"/>
            <a:chOff x="0" y="0"/>
            <a:chExt cx="3648030" cy="2167467"/>
          </a:xfrm>
        </p:grpSpPr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BC95A872-356C-127D-D24E-DFB4AB183757}"/>
                </a:ext>
              </a:extLst>
            </p:cNvPr>
            <p:cNvSpPr/>
            <p:nvPr/>
          </p:nvSpPr>
          <p:spPr>
            <a:xfrm>
              <a:off x="0" y="0"/>
              <a:ext cx="3648030" cy="2167467"/>
            </a:xfrm>
            <a:custGeom>
              <a:avLst/>
              <a:gdLst/>
              <a:ahLst/>
              <a:cxnLst/>
              <a:rect l="l" t="t" r="r" b="b"/>
              <a:pathLst>
                <a:path w="3648030" h="2167467">
                  <a:moveTo>
                    <a:pt x="32977" y="0"/>
                  </a:moveTo>
                  <a:lnTo>
                    <a:pt x="3615052" y="0"/>
                  </a:lnTo>
                  <a:cubicBezTo>
                    <a:pt x="3633265" y="0"/>
                    <a:pt x="3648030" y="14764"/>
                    <a:pt x="3648030" y="32977"/>
                  </a:cubicBezTo>
                  <a:lnTo>
                    <a:pt x="3648030" y="2134489"/>
                  </a:lnTo>
                  <a:cubicBezTo>
                    <a:pt x="3648030" y="2143235"/>
                    <a:pt x="3644555" y="2151624"/>
                    <a:pt x="3638371" y="2157808"/>
                  </a:cubicBezTo>
                  <a:cubicBezTo>
                    <a:pt x="3632186" y="2163992"/>
                    <a:pt x="3623799" y="2167467"/>
                    <a:pt x="3615052" y="2167467"/>
                  </a:cubicBezTo>
                  <a:lnTo>
                    <a:pt x="32977" y="2167467"/>
                  </a:lnTo>
                  <a:cubicBezTo>
                    <a:pt x="24231" y="2167467"/>
                    <a:pt x="15843" y="2163992"/>
                    <a:pt x="9659" y="2157808"/>
                  </a:cubicBezTo>
                  <a:cubicBezTo>
                    <a:pt x="3474" y="2151624"/>
                    <a:pt x="0" y="2143235"/>
                    <a:pt x="0" y="2134489"/>
                  </a:cubicBezTo>
                  <a:lnTo>
                    <a:pt x="0" y="32977"/>
                  </a:lnTo>
                  <a:cubicBezTo>
                    <a:pt x="0" y="24231"/>
                    <a:pt x="3474" y="15843"/>
                    <a:pt x="9659" y="9659"/>
                  </a:cubicBezTo>
                  <a:cubicBezTo>
                    <a:pt x="15843" y="3474"/>
                    <a:pt x="24231" y="0"/>
                    <a:pt x="3297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FB6E8">
                    <a:alpha val="100000"/>
                  </a:srgbClr>
                </a:gs>
                <a:gs pos="100000">
                  <a:srgbClr val="2B69B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8572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1">
              <a:extLst>
                <a:ext uri="{FF2B5EF4-FFF2-40B4-BE49-F238E27FC236}">
                  <a16:creationId xmlns:a16="http://schemas.microsoft.com/office/drawing/2014/main" id="{45C72716-F0C7-63D1-34C1-D7D6AD35480A}"/>
                </a:ext>
              </a:extLst>
            </p:cNvPr>
            <p:cNvSpPr txBox="1"/>
            <p:nvPr/>
          </p:nvSpPr>
          <p:spPr>
            <a:xfrm>
              <a:off x="0" y="-85725"/>
              <a:ext cx="3648030" cy="2253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82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7" name="Picture 16" descr="A group of people on a video call&#10;&#10;Description automatically generated">
            <a:extLst>
              <a:ext uri="{FF2B5EF4-FFF2-40B4-BE49-F238E27FC236}">
                <a16:creationId xmlns:a16="http://schemas.microsoft.com/office/drawing/2014/main" id="{6C93D344-3231-A352-3D33-75B3970EE2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646" y="470382"/>
            <a:ext cx="6443643" cy="323012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4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712525"/>
            <a:ext cx="18288000" cy="7521861"/>
          </a:xfrm>
          <a:custGeom>
            <a:avLst/>
            <a:gdLst/>
            <a:ahLst/>
            <a:cxnLst/>
            <a:rect l="l" t="t" r="r" b="b"/>
            <a:pathLst>
              <a:path w="18288000" h="7521861">
                <a:moveTo>
                  <a:pt x="0" y="0"/>
                </a:moveTo>
                <a:lnTo>
                  <a:pt x="18288000" y="0"/>
                </a:lnTo>
                <a:lnTo>
                  <a:pt x="18288000" y="7521861"/>
                </a:lnTo>
                <a:lnTo>
                  <a:pt x="0" y="7521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 t="-601" b="-6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288292" y="5143500"/>
            <a:ext cx="6999708" cy="6387234"/>
          </a:xfrm>
          <a:custGeom>
            <a:avLst/>
            <a:gdLst/>
            <a:ahLst/>
            <a:cxnLst/>
            <a:rect l="l" t="t" r="r" b="b"/>
            <a:pathLst>
              <a:path w="6999708" h="6387234">
                <a:moveTo>
                  <a:pt x="0" y="0"/>
                </a:moveTo>
                <a:lnTo>
                  <a:pt x="6999708" y="0"/>
                </a:lnTo>
                <a:lnTo>
                  <a:pt x="6999708" y="6387234"/>
                </a:lnTo>
                <a:lnTo>
                  <a:pt x="0" y="63872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2246889" y="1211244"/>
            <a:ext cx="13794221" cy="7864512"/>
            <a:chOff x="0" y="0"/>
            <a:chExt cx="3206422" cy="182808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06422" cy="1828081"/>
            </a:xfrm>
            <a:custGeom>
              <a:avLst/>
              <a:gdLst/>
              <a:ahLst/>
              <a:cxnLst/>
              <a:rect l="l" t="t" r="r" b="b"/>
              <a:pathLst>
                <a:path w="3206422" h="1828081">
                  <a:moveTo>
                    <a:pt x="33113" y="0"/>
                  </a:moveTo>
                  <a:lnTo>
                    <a:pt x="3173309" y="0"/>
                  </a:lnTo>
                  <a:cubicBezTo>
                    <a:pt x="3182091" y="0"/>
                    <a:pt x="3190513" y="3489"/>
                    <a:pt x="3196723" y="9699"/>
                  </a:cubicBezTo>
                  <a:cubicBezTo>
                    <a:pt x="3202933" y="15909"/>
                    <a:pt x="3206422" y="24331"/>
                    <a:pt x="3206422" y="33113"/>
                  </a:cubicBezTo>
                  <a:lnTo>
                    <a:pt x="3206422" y="1794967"/>
                  </a:lnTo>
                  <a:cubicBezTo>
                    <a:pt x="3206422" y="1803750"/>
                    <a:pt x="3202933" y="1812172"/>
                    <a:pt x="3196723" y="1818382"/>
                  </a:cubicBezTo>
                  <a:cubicBezTo>
                    <a:pt x="3190513" y="1824592"/>
                    <a:pt x="3182091" y="1828081"/>
                    <a:pt x="3173309" y="1828081"/>
                  </a:cubicBezTo>
                  <a:lnTo>
                    <a:pt x="33113" y="1828081"/>
                  </a:lnTo>
                  <a:cubicBezTo>
                    <a:pt x="24331" y="1828081"/>
                    <a:pt x="15909" y="1824592"/>
                    <a:pt x="9699" y="1818382"/>
                  </a:cubicBezTo>
                  <a:cubicBezTo>
                    <a:pt x="3489" y="1812172"/>
                    <a:pt x="0" y="1803750"/>
                    <a:pt x="0" y="1794967"/>
                  </a:cubicBezTo>
                  <a:lnTo>
                    <a:pt x="0" y="33113"/>
                  </a:lnTo>
                  <a:cubicBezTo>
                    <a:pt x="0" y="24331"/>
                    <a:pt x="3489" y="15909"/>
                    <a:pt x="9699" y="9699"/>
                  </a:cubicBezTo>
                  <a:cubicBezTo>
                    <a:pt x="15909" y="3489"/>
                    <a:pt x="24331" y="0"/>
                    <a:pt x="3311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FB6E8">
                    <a:alpha val="100000"/>
                  </a:srgbClr>
                </a:gs>
                <a:gs pos="100000">
                  <a:srgbClr val="2B69B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8572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04775"/>
              <a:ext cx="3206422" cy="1932856"/>
            </a:xfrm>
            <a:prstGeom prst="rect">
              <a:avLst/>
            </a:prstGeom>
          </p:spPr>
          <p:txBody>
            <a:bodyPr lIns="57559" tIns="57559" rIns="57559" bIns="57559" rtlCol="0" anchor="ctr"/>
            <a:lstStyle/>
            <a:p>
              <a:pPr marL="0" lvl="0" indent="0" algn="ctr">
                <a:lnSpc>
                  <a:spcPts val="403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649127" y="3517478"/>
            <a:ext cx="7922985" cy="4304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8338" lvl="1" indent="-339169" algn="l">
              <a:lnSpc>
                <a:spcPts val="4901"/>
              </a:lnSpc>
              <a:buFont typeface="Arial"/>
              <a:buChar char="•"/>
            </a:pPr>
            <a:r>
              <a:rPr lang="en-US" sz="3141" spc="157">
                <a:solidFill>
                  <a:srgbClr val="FFFFFF"/>
                </a:solidFill>
                <a:latin typeface="Open Sans Bold"/>
              </a:rPr>
              <a:t>Project Objectives</a:t>
            </a:r>
          </a:p>
          <a:p>
            <a:pPr marL="678338" lvl="1" indent="-339169" algn="l">
              <a:lnSpc>
                <a:spcPts val="4901"/>
              </a:lnSpc>
              <a:buFont typeface="Arial"/>
              <a:buChar char="•"/>
            </a:pPr>
            <a:r>
              <a:rPr lang="en-US" sz="3141" u="none" strike="noStrike" spc="157">
                <a:solidFill>
                  <a:srgbClr val="FFFFFF"/>
                </a:solidFill>
                <a:latin typeface="Open Sans Bold"/>
              </a:rPr>
              <a:t>About Dataset</a:t>
            </a:r>
          </a:p>
          <a:p>
            <a:pPr marL="678338" lvl="1" indent="-339169" algn="l">
              <a:lnSpc>
                <a:spcPts val="4901"/>
              </a:lnSpc>
              <a:buFont typeface="Arial"/>
              <a:buChar char="•"/>
            </a:pPr>
            <a:r>
              <a:rPr lang="en-US" sz="3141" u="none" strike="noStrike" spc="157">
                <a:solidFill>
                  <a:srgbClr val="FFFFFF"/>
                </a:solidFill>
                <a:latin typeface="Open Sans Bold"/>
              </a:rPr>
              <a:t>Issues faced &amp; Solutions</a:t>
            </a:r>
          </a:p>
          <a:p>
            <a:pPr marL="678338" lvl="1" indent="-339169" algn="l">
              <a:lnSpc>
                <a:spcPts val="4901"/>
              </a:lnSpc>
              <a:buFont typeface="Arial"/>
              <a:buChar char="•"/>
            </a:pPr>
            <a:r>
              <a:rPr lang="en-US" sz="3141" u="none" strike="noStrike" spc="157">
                <a:solidFill>
                  <a:srgbClr val="FFFFFF"/>
                </a:solidFill>
                <a:latin typeface="Open Sans Bold"/>
              </a:rPr>
              <a:t>Chosen Technology Stack</a:t>
            </a:r>
          </a:p>
          <a:p>
            <a:pPr marL="678338" lvl="1" indent="-339169" algn="l">
              <a:lnSpc>
                <a:spcPts val="4901"/>
              </a:lnSpc>
              <a:buFont typeface="Arial"/>
              <a:buChar char="•"/>
            </a:pPr>
            <a:r>
              <a:rPr lang="en-US" sz="3141" u="none" strike="noStrike" spc="157">
                <a:solidFill>
                  <a:srgbClr val="FFFFFF"/>
                </a:solidFill>
                <a:latin typeface="Open Sans Bold"/>
              </a:rPr>
              <a:t>The Final Product </a:t>
            </a:r>
          </a:p>
          <a:p>
            <a:pPr marL="678338" lvl="1" indent="-339169" algn="l">
              <a:lnSpc>
                <a:spcPts val="4901"/>
              </a:lnSpc>
              <a:buFont typeface="Arial"/>
              <a:buChar char="•"/>
            </a:pPr>
            <a:r>
              <a:rPr lang="en-US" sz="3141" u="none" strike="noStrike" spc="157">
                <a:solidFill>
                  <a:srgbClr val="FFFFFF"/>
                </a:solidFill>
                <a:latin typeface="Open Sans Bold"/>
              </a:rPr>
              <a:t>Further Improvements</a:t>
            </a:r>
          </a:p>
          <a:p>
            <a:pPr marL="678338" lvl="1" indent="-339169" algn="l">
              <a:lnSpc>
                <a:spcPts val="4901"/>
              </a:lnSpc>
              <a:buFont typeface="Arial"/>
              <a:buChar char="•"/>
            </a:pPr>
            <a:r>
              <a:rPr lang="en-US" sz="3141" u="none" strike="noStrike" spc="157">
                <a:solidFill>
                  <a:srgbClr val="FFFFFF"/>
                </a:solidFill>
                <a:latin typeface="Open Sans Bold"/>
              </a:rPr>
              <a:t>Conclusion: Key Takeaways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06657" y="3517478"/>
            <a:ext cx="836430" cy="4304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901"/>
              </a:lnSpc>
            </a:pPr>
            <a:r>
              <a:rPr lang="en-US" sz="3141" u="none" strike="noStrike">
                <a:solidFill>
                  <a:srgbClr val="FFFFFF"/>
                </a:solidFill>
                <a:latin typeface="Open Sans Bold"/>
              </a:rPr>
              <a:t>01</a:t>
            </a:r>
          </a:p>
          <a:p>
            <a:pPr marL="0" lvl="0" indent="0" algn="r">
              <a:lnSpc>
                <a:spcPts val="4901"/>
              </a:lnSpc>
            </a:pPr>
            <a:r>
              <a:rPr lang="en-US" sz="3141" u="none" strike="noStrike">
                <a:solidFill>
                  <a:srgbClr val="FFFFFF"/>
                </a:solidFill>
                <a:latin typeface="Open Sans Bold"/>
              </a:rPr>
              <a:t>02</a:t>
            </a:r>
          </a:p>
          <a:p>
            <a:pPr marL="0" lvl="0" indent="0" algn="r">
              <a:lnSpc>
                <a:spcPts val="4901"/>
              </a:lnSpc>
            </a:pPr>
            <a:r>
              <a:rPr lang="en-US" sz="3141" u="none" strike="noStrike">
                <a:solidFill>
                  <a:srgbClr val="FFFFFF"/>
                </a:solidFill>
                <a:latin typeface="Open Sans Bold"/>
              </a:rPr>
              <a:t>03</a:t>
            </a:r>
          </a:p>
          <a:p>
            <a:pPr marL="0" lvl="0" indent="0" algn="r">
              <a:lnSpc>
                <a:spcPts val="4901"/>
              </a:lnSpc>
            </a:pPr>
            <a:r>
              <a:rPr lang="en-US" sz="3141" u="none" strike="noStrike">
                <a:solidFill>
                  <a:srgbClr val="FFFFFF"/>
                </a:solidFill>
                <a:latin typeface="Open Sans Bold"/>
              </a:rPr>
              <a:t>04</a:t>
            </a:r>
          </a:p>
          <a:p>
            <a:pPr marL="0" lvl="0" indent="0" algn="r">
              <a:lnSpc>
                <a:spcPts val="4901"/>
              </a:lnSpc>
            </a:pPr>
            <a:r>
              <a:rPr lang="en-US" sz="3141" u="none" strike="noStrike">
                <a:solidFill>
                  <a:srgbClr val="FFFFFF"/>
                </a:solidFill>
                <a:latin typeface="Open Sans Bold"/>
              </a:rPr>
              <a:t>05</a:t>
            </a:r>
          </a:p>
          <a:p>
            <a:pPr marL="0" lvl="0" indent="0" algn="r">
              <a:lnSpc>
                <a:spcPts val="4901"/>
              </a:lnSpc>
            </a:pPr>
            <a:r>
              <a:rPr lang="en-US" sz="3141" u="none" strike="noStrike">
                <a:solidFill>
                  <a:srgbClr val="FFFFFF"/>
                </a:solidFill>
                <a:latin typeface="Open Sans Bold"/>
              </a:rPr>
              <a:t>06</a:t>
            </a:r>
          </a:p>
          <a:p>
            <a:pPr marL="0" lvl="0" indent="0" algn="r">
              <a:lnSpc>
                <a:spcPts val="4901"/>
              </a:lnSpc>
            </a:pPr>
            <a:r>
              <a:rPr lang="en-US" sz="3141" u="none" strike="noStrike">
                <a:solidFill>
                  <a:srgbClr val="FFFFFF"/>
                </a:solidFill>
                <a:latin typeface="Open Sans Bold"/>
              </a:rPr>
              <a:t>07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74146" y="1789003"/>
            <a:ext cx="9739708" cy="108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20"/>
              </a:lnSpc>
            </a:pPr>
            <a:r>
              <a:rPr lang="en-US" sz="6371">
                <a:solidFill>
                  <a:srgbClr val="082474"/>
                </a:solidFill>
                <a:latin typeface="Montserrat Classic Bold"/>
              </a:rPr>
              <a:t>T</a:t>
            </a:r>
            <a:r>
              <a:rPr lang="en-US" sz="6371" u="none" strike="noStrike">
                <a:solidFill>
                  <a:srgbClr val="082474"/>
                </a:solidFill>
                <a:latin typeface="Montserrat Classic Bold"/>
              </a:rPr>
              <a:t>able of </a:t>
            </a:r>
            <a:r>
              <a:rPr lang="en-US" sz="6371" u="none" strike="noStrike">
                <a:solidFill>
                  <a:srgbClr val="FF5631"/>
                </a:solidFill>
                <a:latin typeface="Montserrat Classic Bold"/>
              </a:rPr>
              <a:t>contents</a:t>
            </a:r>
          </a:p>
        </p:txBody>
      </p:sp>
      <p:sp>
        <p:nvSpPr>
          <p:cNvPr id="10" name="Freeform 10"/>
          <p:cNvSpPr/>
          <p:nvPr/>
        </p:nvSpPr>
        <p:spPr>
          <a:xfrm>
            <a:off x="-782328" y="3158257"/>
            <a:ext cx="2319244" cy="3397408"/>
          </a:xfrm>
          <a:custGeom>
            <a:avLst/>
            <a:gdLst/>
            <a:ahLst/>
            <a:cxnLst/>
            <a:rect l="l" t="t" r="r" b="b"/>
            <a:pathLst>
              <a:path w="2319244" h="3397408">
                <a:moveTo>
                  <a:pt x="0" y="0"/>
                </a:moveTo>
                <a:lnTo>
                  <a:pt x="2319244" y="0"/>
                </a:lnTo>
                <a:lnTo>
                  <a:pt x="2319244" y="3397408"/>
                </a:lnTo>
                <a:lnTo>
                  <a:pt x="0" y="33974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5101" t="-12565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4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22463" y="9531289"/>
            <a:ext cx="1365537" cy="765236"/>
            <a:chOff x="0" y="0"/>
            <a:chExt cx="359648" cy="2015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9648" cy="201544"/>
            </a:xfrm>
            <a:custGeom>
              <a:avLst/>
              <a:gdLst/>
              <a:ahLst/>
              <a:cxnLst/>
              <a:rect l="l" t="t" r="r" b="b"/>
              <a:pathLst>
                <a:path w="359648" h="201544">
                  <a:moveTo>
                    <a:pt x="0" y="0"/>
                  </a:moveTo>
                  <a:lnTo>
                    <a:pt x="359648" y="0"/>
                  </a:lnTo>
                  <a:lnTo>
                    <a:pt x="359648" y="201544"/>
                  </a:lnTo>
                  <a:lnTo>
                    <a:pt x="0" y="201544"/>
                  </a:lnTo>
                  <a:close/>
                </a:path>
              </a:pathLst>
            </a:custGeom>
            <a:solidFill>
              <a:srgbClr val="004AAD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359648" cy="2682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05"/>
                </a:lnSpc>
              </a:pPr>
              <a:r>
                <a:rPr lang="en-US" sz="3075">
                  <a:solidFill>
                    <a:srgbClr val="FFFFFF"/>
                  </a:solidFill>
                  <a:latin typeface="Montserrat Bold"/>
                </a:rPr>
                <a:t>1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-336837" y="9553860"/>
            <a:ext cx="172593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-191983" y="9730403"/>
            <a:ext cx="2785172" cy="30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</a:pPr>
            <a:r>
              <a:rPr lang="en-US" sz="1787">
                <a:solidFill>
                  <a:srgbClr val="FFFFFF"/>
                </a:solidFill>
                <a:latin typeface="Montserrat"/>
              </a:rPr>
              <a:t>Objectives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11771" y="9725807"/>
            <a:ext cx="2785172" cy="30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</a:pPr>
            <a:r>
              <a:rPr lang="en-US" sz="1787">
                <a:solidFill>
                  <a:srgbClr val="FFFFFF"/>
                </a:solidFill>
                <a:latin typeface="Montserrat"/>
              </a:rPr>
              <a:t>About Dataset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11193" y="9725807"/>
            <a:ext cx="2785172" cy="30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</a:pPr>
            <a:r>
              <a:rPr lang="en-US" sz="1787">
                <a:solidFill>
                  <a:srgbClr val="FFFFFF"/>
                </a:solidFill>
                <a:latin typeface="Montserrat"/>
              </a:rPr>
              <a:t>Issues &amp; Solutions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057400" y="1286381"/>
            <a:ext cx="14761000" cy="6533342"/>
            <a:chOff x="0" y="0"/>
            <a:chExt cx="19681333" cy="8711122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1153566"/>
              <a:ext cx="19681333" cy="7557556"/>
              <a:chOff x="0" y="0"/>
              <a:chExt cx="4365650" cy="167639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4365650" cy="1676393"/>
              </a:xfrm>
              <a:custGeom>
                <a:avLst/>
                <a:gdLst/>
                <a:ahLst/>
                <a:cxnLst/>
                <a:rect l="l" t="t" r="r" b="b"/>
                <a:pathLst>
                  <a:path w="4365650" h="1676393">
                    <a:moveTo>
                      <a:pt x="30945" y="0"/>
                    </a:moveTo>
                    <a:lnTo>
                      <a:pt x="4334705" y="0"/>
                    </a:lnTo>
                    <a:cubicBezTo>
                      <a:pt x="4342912" y="0"/>
                      <a:pt x="4350783" y="3260"/>
                      <a:pt x="4356586" y="9063"/>
                    </a:cubicBezTo>
                    <a:cubicBezTo>
                      <a:pt x="4362390" y="14867"/>
                      <a:pt x="4365650" y="22738"/>
                      <a:pt x="4365650" y="30945"/>
                    </a:cubicBezTo>
                    <a:lnTo>
                      <a:pt x="4365650" y="1645448"/>
                    </a:lnTo>
                    <a:cubicBezTo>
                      <a:pt x="4365650" y="1653655"/>
                      <a:pt x="4362390" y="1661526"/>
                      <a:pt x="4356586" y="1667329"/>
                    </a:cubicBezTo>
                    <a:cubicBezTo>
                      <a:pt x="4350783" y="1673132"/>
                      <a:pt x="4342912" y="1676393"/>
                      <a:pt x="4334705" y="1676393"/>
                    </a:cubicBezTo>
                    <a:lnTo>
                      <a:pt x="30945" y="1676393"/>
                    </a:lnTo>
                    <a:cubicBezTo>
                      <a:pt x="22738" y="1676393"/>
                      <a:pt x="14867" y="1673132"/>
                      <a:pt x="9063" y="1667329"/>
                    </a:cubicBezTo>
                    <a:cubicBezTo>
                      <a:pt x="3260" y="1661526"/>
                      <a:pt x="0" y="1653655"/>
                      <a:pt x="0" y="1645448"/>
                    </a:cubicBezTo>
                    <a:lnTo>
                      <a:pt x="0" y="30945"/>
                    </a:lnTo>
                    <a:cubicBezTo>
                      <a:pt x="0" y="22738"/>
                      <a:pt x="3260" y="14867"/>
                      <a:pt x="9063" y="9063"/>
                    </a:cubicBezTo>
                    <a:cubicBezTo>
                      <a:pt x="14867" y="3260"/>
                      <a:pt x="22738" y="0"/>
                      <a:pt x="30945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4FB6E8">
                      <a:alpha val="100000"/>
                    </a:srgbClr>
                  </a:gs>
                  <a:gs pos="100000">
                    <a:srgbClr val="2B69B4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571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57150"/>
                <a:ext cx="4365650" cy="1733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268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4398660" y="0"/>
              <a:ext cx="10619754" cy="1875875"/>
              <a:chOff x="0" y="0"/>
              <a:chExt cx="2355639" cy="416101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355639" cy="416101"/>
              </a:xfrm>
              <a:custGeom>
                <a:avLst/>
                <a:gdLst/>
                <a:ahLst/>
                <a:cxnLst/>
                <a:rect l="l" t="t" r="r" b="b"/>
                <a:pathLst>
                  <a:path w="2355639" h="416101">
                    <a:moveTo>
                      <a:pt x="57349" y="0"/>
                    </a:moveTo>
                    <a:lnTo>
                      <a:pt x="2298291" y="0"/>
                    </a:lnTo>
                    <a:cubicBezTo>
                      <a:pt x="2313500" y="0"/>
                      <a:pt x="2328087" y="6042"/>
                      <a:pt x="2338842" y="16797"/>
                    </a:cubicBezTo>
                    <a:cubicBezTo>
                      <a:pt x="2349597" y="27552"/>
                      <a:pt x="2355639" y="42139"/>
                      <a:pt x="2355639" y="57349"/>
                    </a:cubicBezTo>
                    <a:lnTo>
                      <a:pt x="2355639" y="358752"/>
                    </a:lnTo>
                    <a:cubicBezTo>
                      <a:pt x="2355639" y="390425"/>
                      <a:pt x="2329963" y="416101"/>
                      <a:pt x="2298291" y="416101"/>
                    </a:cubicBezTo>
                    <a:lnTo>
                      <a:pt x="57349" y="416101"/>
                    </a:lnTo>
                    <a:cubicBezTo>
                      <a:pt x="42139" y="416101"/>
                      <a:pt x="27552" y="410058"/>
                      <a:pt x="16797" y="399303"/>
                    </a:cubicBezTo>
                    <a:cubicBezTo>
                      <a:pt x="6042" y="388548"/>
                      <a:pt x="0" y="373962"/>
                      <a:pt x="0" y="358752"/>
                    </a:cubicBezTo>
                    <a:lnTo>
                      <a:pt x="0" y="57349"/>
                    </a:lnTo>
                    <a:cubicBezTo>
                      <a:pt x="0" y="42139"/>
                      <a:pt x="6042" y="27552"/>
                      <a:pt x="16797" y="16797"/>
                    </a:cubicBezTo>
                    <a:cubicBezTo>
                      <a:pt x="27552" y="6042"/>
                      <a:pt x="42139" y="0"/>
                      <a:pt x="57349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4FB6E8">
                      <a:alpha val="100000"/>
                    </a:srgbClr>
                  </a:gs>
                  <a:gs pos="100000">
                    <a:srgbClr val="2B69B4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571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57150"/>
                <a:ext cx="2355639" cy="4732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268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6" name="AutoShape 16"/>
            <p:cNvSpPr/>
            <p:nvPr/>
          </p:nvSpPr>
          <p:spPr>
            <a:xfrm>
              <a:off x="6458162" y="2739251"/>
              <a:ext cx="0" cy="5419603"/>
            </a:xfrm>
            <a:prstGeom prst="line">
              <a:avLst/>
            </a:prstGeom>
            <a:ln w="635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986326" y="2739251"/>
              <a:ext cx="4442032" cy="1145785"/>
              <a:chOff x="0" y="0"/>
              <a:chExt cx="877438" cy="226328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77438" cy="226328"/>
              </a:xfrm>
              <a:custGeom>
                <a:avLst/>
                <a:gdLst/>
                <a:ahLst/>
                <a:cxnLst/>
                <a:rect l="l" t="t" r="r" b="b"/>
                <a:pathLst>
                  <a:path w="877438" h="226328">
                    <a:moveTo>
                      <a:pt x="113164" y="0"/>
                    </a:moveTo>
                    <a:lnTo>
                      <a:pt x="764274" y="0"/>
                    </a:lnTo>
                    <a:cubicBezTo>
                      <a:pt x="794287" y="0"/>
                      <a:pt x="823071" y="11923"/>
                      <a:pt x="844293" y="33145"/>
                    </a:cubicBezTo>
                    <a:cubicBezTo>
                      <a:pt x="865516" y="54367"/>
                      <a:pt x="877438" y="83151"/>
                      <a:pt x="877438" y="113164"/>
                    </a:cubicBezTo>
                    <a:lnTo>
                      <a:pt x="877438" y="113164"/>
                    </a:lnTo>
                    <a:cubicBezTo>
                      <a:pt x="877438" y="143177"/>
                      <a:pt x="865516" y="171961"/>
                      <a:pt x="844293" y="193183"/>
                    </a:cubicBezTo>
                    <a:cubicBezTo>
                      <a:pt x="823071" y="214405"/>
                      <a:pt x="794287" y="226328"/>
                      <a:pt x="764274" y="226328"/>
                    </a:cubicBezTo>
                    <a:lnTo>
                      <a:pt x="113164" y="226328"/>
                    </a:lnTo>
                    <a:cubicBezTo>
                      <a:pt x="83151" y="226328"/>
                      <a:pt x="54367" y="214405"/>
                      <a:pt x="33145" y="193183"/>
                    </a:cubicBezTo>
                    <a:cubicBezTo>
                      <a:pt x="11923" y="171961"/>
                      <a:pt x="0" y="143177"/>
                      <a:pt x="0" y="113164"/>
                    </a:cubicBezTo>
                    <a:lnTo>
                      <a:pt x="0" y="113164"/>
                    </a:lnTo>
                    <a:cubicBezTo>
                      <a:pt x="0" y="83151"/>
                      <a:pt x="11923" y="54367"/>
                      <a:pt x="33145" y="33145"/>
                    </a:cubicBezTo>
                    <a:cubicBezTo>
                      <a:pt x="54367" y="11923"/>
                      <a:pt x="83151" y="0"/>
                      <a:pt x="11316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B69B4">
                      <a:alpha val="100000"/>
                    </a:srgbClr>
                  </a:gs>
                  <a:gs pos="100000">
                    <a:srgbClr val="4FB6E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571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57150"/>
                <a:ext cx="877438" cy="2834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003"/>
                  </a:lnSpc>
                </a:pPr>
                <a:r>
                  <a:rPr lang="en-US" sz="2799" spc="103">
                    <a:solidFill>
                      <a:srgbClr val="FF6969"/>
                    </a:solidFill>
                    <a:latin typeface="Montserrat Bold"/>
                  </a:rPr>
                  <a:t>Objective 01</a:t>
                </a: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7487521" y="2807946"/>
              <a:ext cx="4442032" cy="1145785"/>
              <a:chOff x="0" y="0"/>
              <a:chExt cx="877438" cy="226328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77438" cy="226328"/>
              </a:xfrm>
              <a:custGeom>
                <a:avLst/>
                <a:gdLst/>
                <a:ahLst/>
                <a:cxnLst/>
                <a:rect l="l" t="t" r="r" b="b"/>
                <a:pathLst>
                  <a:path w="877438" h="226328">
                    <a:moveTo>
                      <a:pt x="113164" y="0"/>
                    </a:moveTo>
                    <a:lnTo>
                      <a:pt x="764274" y="0"/>
                    </a:lnTo>
                    <a:cubicBezTo>
                      <a:pt x="794287" y="0"/>
                      <a:pt x="823071" y="11923"/>
                      <a:pt x="844293" y="33145"/>
                    </a:cubicBezTo>
                    <a:cubicBezTo>
                      <a:pt x="865516" y="54367"/>
                      <a:pt x="877438" y="83151"/>
                      <a:pt x="877438" y="113164"/>
                    </a:cubicBezTo>
                    <a:lnTo>
                      <a:pt x="877438" y="113164"/>
                    </a:lnTo>
                    <a:cubicBezTo>
                      <a:pt x="877438" y="143177"/>
                      <a:pt x="865516" y="171961"/>
                      <a:pt x="844293" y="193183"/>
                    </a:cubicBezTo>
                    <a:cubicBezTo>
                      <a:pt x="823071" y="214405"/>
                      <a:pt x="794287" y="226328"/>
                      <a:pt x="764274" y="226328"/>
                    </a:cubicBezTo>
                    <a:lnTo>
                      <a:pt x="113164" y="226328"/>
                    </a:lnTo>
                    <a:cubicBezTo>
                      <a:pt x="83151" y="226328"/>
                      <a:pt x="54367" y="214405"/>
                      <a:pt x="33145" y="193183"/>
                    </a:cubicBezTo>
                    <a:cubicBezTo>
                      <a:pt x="11923" y="171961"/>
                      <a:pt x="0" y="143177"/>
                      <a:pt x="0" y="113164"/>
                    </a:cubicBezTo>
                    <a:lnTo>
                      <a:pt x="0" y="113164"/>
                    </a:lnTo>
                    <a:cubicBezTo>
                      <a:pt x="0" y="83151"/>
                      <a:pt x="11923" y="54367"/>
                      <a:pt x="33145" y="33145"/>
                    </a:cubicBezTo>
                    <a:cubicBezTo>
                      <a:pt x="54367" y="11923"/>
                      <a:pt x="83151" y="0"/>
                      <a:pt x="11316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B69B4">
                      <a:alpha val="100000"/>
                    </a:srgbClr>
                  </a:gs>
                  <a:gs pos="100000">
                    <a:srgbClr val="4FB6E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571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57150"/>
                <a:ext cx="877438" cy="2834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003"/>
                  </a:lnSpc>
                </a:pPr>
                <a:r>
                  <a:rPr lang="en-US" sz="2799" spc="103">
                    <a:solidFill>
                      <a:srgbClr val="FF6969"/>
                    </a:solidFill>
                    <a:latin typeface="Montserrat Bold"/>
                  </a:rPr>
                  <a:t>Objective 02</a:t>
                </a:r>
              </a:p>
            </p:txBody>
          </p:sp>
        </p:grpSp>
        <p:sp>
          <p:nvSpPr>
            <p:cNvPr id="23" name="AutoShape 23"/>
            <p:cNvSpPr/>
            <p:nvPr/>
          </p:nvSpPr>
          <p:spPr>
            <a:xfrm>
              <a:off x="12877875" y="2739251"/>
              <a:ext cx="0" cy="5419603"/>
            </a:xfrm>
            <a:prstGeom prst="line">
              <a:avLst/>
            </a:prstGeom>
            <a:ln w="635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4" name="Group 24"/>
            <p:cNvGrpSpPr/>
            <p:nvPr/>
          </p:nvGrpSpPr>
          <p:grpSpPr>
            <a:xfrm>
              <a:off x="13815736" y="2807946"/>
              <a:ext cx="4442032" cy="1145785"/>
              <a:chOff x="0" y="0"/>
              <a:chExt cx="877438" cy="226328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77438" cy="226328"/>
              </a:xfrm>
              <a:custGeom>
                <a:avLst/>
                <a:gdLst/>
                <a:ahLst/>
                <a:cxnLst/>
                <a:rect l="l" t="t" r="r" b="b"/>
                <a:pathLst>
                  <a:path w="877438" h="226328">
                    <a:moveTo>
                      <a:pt x="113164" y="0"/>
                    </a:moveTo>
                    <a:lnTo>
                      <a:pt x="764274" y="0"/>
                    </a:lnTo>
                    <a:cubicBezTo>
                      <a:pt x="794287" y="0"/>
                      <a:pt x="823071" y="11923"/>
                      <a:pt x="844293" y="33145"/>
                    </a:cubicBezTo>
                    <a:cubicBezTo>
                      <a:pt x="865516" y="54367"/>
                      <a:pt x="877438" y="83151"/>
                      <a:pt x="877438" y="113164"/>
                    </a:cubicBezTo>
                    <a:lnTo>
                      <a:pt x="877438" y="113164"/>
                    </a:lnTo>
                    <a:cubicBezTo>
                      <a:pt x="877438" y="143177"/>
                      <a:pt x="865516" y="171961"/>
                      <a:pt x="844293" y="193183"/>
                    </a:cubicBezTo>
                    <a:cubicBezTo>
                      <a:pt x="823071" y="214405"/>
                      <a:pt x="794287" y="226328"/>
                      <a:pt x="764274" y="226328"/>
                    </a:cubicBezTo>
                    <a:lnTo>
                      <a:pt x="113164" y="226328"/>
                    </a:lnTo>
                    <a:cubicBezTo>
                      <a:pt x="83151" y="226328"/>
                      <a:pt x="54367" y="214405"/>
                      <a:pt x="33145" y="193183"/>
                    </a:cubicBezTo>
                    <a:cubicBezTo>
                      <a:pt x="11923" y="171961"/>
                      <a:pt x="0" y="143177"/>
                      <a:pt x="0" y="113164"/>
                    </a:cubicBezTo>
                    <a:lnTo>
                      <a:pt x="0" y="113164"/>
                    </a:lnTo>
                    <a:cubicBezTo>
                      <a:pt x="0" y="83151"/>
                      <a:pt x="11923" y="54367"/>
                      <a:pt x="33145" y="33145"/>
                    </a:cubicBezTo>
                    <a:cubicBezTo>
                      <a:pt x="54367" y="11923"/>
                      <a:pt x="83151" y="0"/>
                      <a:pt x="11316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B69B4">
                      <a:alpha val="100000"/>
                    </a:srgbClr>
                  </a:gs>
                  <a:gs pos="100000">
                    <a:srgbClr val="4FB6E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571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57150"/>
                <a:ext cx="877438" cy="2834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003"/>
                  </a:lnSpc>
                </a:pPr>
                <a:r>
                  <a:rPr lang="en-US" sz="2799" spc="103">
                    <a:solidFill>
                      <a:srgbClr val="FF6969"/>
                    </a:solidFill>
                    <a:latin typeface="Montserrat Bold"/>
                  </a:rPr>
                  <a:t>Objective 03</a:t>
                </a:r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13288027" y="4665631"/>
              <a:ext cx="5497450" cy="3100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81"/>
                </a:lnSpc>
              </a:pPr>
              <a:r>
                <a:rPr lang="en-US" sz="1987" dirty="0">
                  <a:solidFill>
                    <a:srgbClr val="F9CC88"/>
                  </a:solidFill>
                  <a:latin typeface="Open Sans Bold"/>
                </a:rPr>
                <a:t>Seamless Integration: </a:t>
              </a:r>
            </a:p>
            <a:p>
              <a:pPr algn="ctr">
                <a:lnSpc>
                  <a:spcPts val="1431"/>
                </a:lnSpc>
              </a:pPr>
              <a:endParaRPr lang="en-US" sz="1987" dirty="0">
                <a:solidFill>
                  <a:srgbClr val="F9CC88"/>
                </a:solidFill>
                <a:latin typeface="Open Sans Bold"/>
              </a:endParaRPr>
            </a:p>
            <a:p>
              <a:pPr marL="0" lvl="1" indent="0" algn="ctr">
                <a:lnSpc>
                  <a:spcPts val="2881"/>
                </a:lnSpc>
                <a:spcBef>
                  <a:spcPct val="0"/>
                </a:spcBef>
              </a:pPr>
              <a:r>
                <a:rPr lang="en-US" sz="1987" dirty="0">
                  <a:solidFill>
                    <a:srgbClr val="FFFFFF"/>
                  </a:solidFill>
                  <a:latin typeface="Open Sans Bold"/>
                </a:rPr>
                <a:t>Integrate the login system with Power BI to automatically redirect users to their designated dashboard upon successful login.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4906653" y="214069"/>
              <a:ext cx="9699943" cy="1321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383"/>
                </a:lnSpc>
                <a:spcBef>
                  <a:spcPct val="0"/>
                </a:spcBef>
              </a:pPr>
              <a:r>
                <a:rPr lang="en-US" sz="5987" u="none" strike="noStrike">
                  <a:solidFill>
                    <a:srgbClr val="082474"/>
                  </a:solidFill>
                  <a:latin typeface="Montserrat Classic Bold"/>
                </a:rPr>
                <a:t>Project </a:t>
              </a:r>
              <a:r>
                <a:rPr lang="en-US" sz="5987" u="none" strike="noStrike">
                  <a:solidFill>
                    <a:srgbClr val="FF5631"/>
                  </a:solidFill>
                  <a:latin typeface="Montserrat Classic Bold"/>
                </a:rPr>
                <a:t>Objectives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458617" y="4347276"/>
              <a:ext cx="5624895" cy="384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4"/>
                </a:lnSpc>
                <a:spcBef>
                  <a:spcPct val="0"/>
                </a:spcBef>
              </a:pPr>
              <a:r>
                <a:rPr lang="en-US" sz="1796" dirty="0">
                  <a:solidFill>
                    <a:srgbClr val="F9CC88"/>
                  </a:solidFill>
                  <a:latin typeface="Open Sans Bold"/>
                </a:rPr>
                <a:t>Develop R</a:t>
              </a:r>
              <a:r>
                <a:rPr lang="en-US" sz="1796" u="none" strike="noStrike" dirty="0">
                  <a:solidFill>
                    <a:srgbClr val="F9CC88"/>
                  </a:solidFill>
                  <a:latin typeface="Open Sans Bold"/>
                </a:rPr>
                <a:t>ole-Specific Data Visualizations:</a:t>
              </a:r>
            </a:p>
            <a:p>
              <a:pPr algn="ctr">
                <a:lnSpc>
                  <a:spcPts val="2604"/>
                </a:lnSpc>
                <a:spcBef>
                  <a:spcPct val="0"/>
                </a:spcBef>
              </a:pPr>
              <a:r>
                <a:rPr lang="en-US" sz="1796" u="none" strike="noStrike" dirty="0">
                  <a:solidFill>
                    <a:srgbClr val="FFFFFF"/>
                  </a:solidFill>
                  <a:latin typeface="Open Sans Bold"/>
                </a:rPr>
                <a:t> Create informative and visually appealing Power BI dashboards tailored to the specific needs of different user roles (e.g., Sales Manager, Product Manager) for effective data exploration and analysis.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007900" y="4665631"/>
              <a:ext cx="4921653" cy="3100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81"/>
                </a:lnSpc>
              </a:pPr>
              <a:r>
                <a:rPr lang="en-US" sz="1987" dirty="0">
                  <a:solidFill>
                    <a:srgbClr val="F9CC88"/>
                  </a:solidFill>
                  <a:latin typeface="Open Sans Bold"/>
                </a:rPr>
                <a:t>Secure User Access: </a:t>
              </a:r>
            </a:p>
            <a:p>
              <a:pPr algn="ctr">
                <a:lnSpc>
                  <a:spcPts val="1431"/>
                </a:lnSpc>
              </a:pPr>
              <a:endParaRPr lang="en-US" sz="1987" dirty="0">
                <a:solidFill>
                  <a:srgbClr val="F9CC88"/>
                </a:solidFill>
                <a:latin typeface="Open Sans Bold"/>
              </a:endParaRPr>
            </a:p>
            <a:p>
              <a:pPr marL="0" lvl="1" indent="0" algn="ctr">
                <a:lnSpc>
                  <a:spcPts val="2881"/>
                </a:lnSpc>
                <a:spcBef>
                  <a:spcPct val="0"/>
                </a:spcBef>
              </a:pPr>
              <a:r>
                <a:rPr lang="en-US" sz="1987" dirty="0">
                  <a:solidFill>
                    <a:srgbClr val="FFFFFF"/>
                  </a:solidFill>
                  <a:latin typeface="Open Sans Bold"/>
                </a:rPr>
                <a:t>Establish a login system that verifies user credentials and restricts access to Power BI dashboards based on assigned roles.</a:t>
              </a:r>
            </a:p>
          </p:txBody>
        </p:sp>
      </p:grpSp>
      <p:sp>
        <p:nvSpPr>
          <p:cNvPr id="31" name="Freeform 31"/>
          <p:cNvSpPr/>
          <p:nvPr/>
        </p:nvSpPr>
        <p:spPr>
          <a:xfrm>
            <a:off x="129044" y="6870636"/>
            <a:ext cx="5223172" cy="2611586"/>
          </a:xfrm>
          <a:custGeom>
            <a:avLst/>
            <a:gdLst/>
            <a:ahLst/>
            <a:cxnLst/>
            <a:rect l="l" t="t" r="r" b="b"/>
            <a:pathLst>
              <a:path w="5223172" h="2611586">
                <a:moveTo>
                  <a:pt x="0" y="0"/>
                </a:moveTo>
                <a:lnTo>
                  <a:pt x="5223172" y="0"/>
                </a:lnTo>
                <a:lnTo>
                  <a:pt x="5223172" y="2611586"/>
                </a:lnTo>
                <a:lnTo>
                  <a:pt x="0" y="26115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15106668" y="293586"/>
            <a:ext cx="2431005" cy="2610476"/>
          </a:xfrm>
          <a:custGeom>
            <a:avLst/>
            <a:gdLst/>
            <a:ahLst/>
            <a:cxnLst/>
            <a:rect l="l" t="t" r="r" b="b"/>
            <a:pathLst>
              <a:path w="2431005" h="2610476">
                <a:moveTo>
                  <a:pt x="0" y="0"/>
                </a:moveTo>
                <a:lnTo>
                  <a:pt x="2431006" y="0"/>
                </a:lnTo>
                <a:lnTo>
                  <a:pt x="2431006" y="2610476"/>
                </a:lnTo>
                <a:lnTo>
                  <a:pt x="0" y="26104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15106668" y="6732724"/>
            <a:ext cx="2538977" cy="2173999"/>
          </a:xfrm>
          <a:custGeom>
            <a:avLst/>
            <a:gdLst/>
            <a:ahLst/>
            <a:cxnLst/>
            <a:rect l="l" t="t" r="r" b="b"/>
            <a:pathLst>
              <a:path w="2538977" h="2173999">
                <a:moveTo>
                  <a:pt x="0" y="0"/>
                </a:moveTo>
                <a:lnTo>
                  <a:pt x="2538977" y="0"/>
                </a:lnTo>
                <a:lnTo>
                  <a:pt x="2538977" y="2173999"/>
                </a:lnTo>
                <a:lnTo>
                  <a:pt x="0" y="21739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453120" y="804778"/>
            <a:ext cx="2456501" cy="2099284"/>
          </a:xfrm>
          <a:custGeom>
            <a:avLst/>
            <a:gdLst/>
            <a:ahLst/>
            <a:cxnLst/>
            <a:rect l="l" t="t" r="r" b="b"/>
            <a:pathLst>
              <a:path w="2456501" h="2099284">
                <a:moveTo>
                  <a:pt x="0" y="0"/>
                </a:moveTo>
                <a:lnTo>
                  <a:pt x="2456501" y="0"/>
                </a:lnTo>
                <a:lnTo>
                  <a:pt x="2456501" y="2099284"/>
                </a:lnTo>
                <a:lnTo>
                  <a:pt x="0" y="20992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TextBox 35"/>
          <p:cNvSpPr txBox="1"/>
          <p:nvPr/>
        </p:nvSpPr>
        <p:spPr>
          <a:xfrm>
            <a:off x="7272565" y="9725807"/>
            <a:ext cx="2785172" cy="30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</a:pPr>
            <a:r>
              <a:rPr lang="en-US" sz="1787">
                <a:solidFill>
                  <a:srgbClr val="FFFFFF"/>
                </a:solidFill>
                <a:latin typeface="Montserrat"/>
              </a:rPr>
              <a:t>Technology Stack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509417" y="9730403"/>
            <a:ext cx="2785172" cy="30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</a:pPr>
            <a:r>
              <a:rPr lang="en-US" sz="1787">
                <a:solidFill>
                  <a:srgbClr val="FFFFFF"/>
                </a:solidFill>
                <a:latin typeface="Montserrat"/>
              </a:rPr>
              <a:t>Conclusion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891319" y="9730403"/>
            <a:ext cx="2785172" cy="30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</a:pPr>
            <a:r>
              <a:rPr lang="en-US" sz="1787">
                <a:solidFill>
                  <a:srgbClr val="FFFFFF"/>
                </a:solidFill>
                <a:latin typeface="Montserrat"/>
              </a:rPr>
              <a:t>Final Product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321496" y="9730403"/>
            <a:ext cx="2785172" cy="30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</a:pPr>
            <a:r>
              <a:rPr lang="en-US" sz="1787">
                <a:solidFill>
                  <a:srgbClr val="FFFFFF"/>
                </a:solidFill>
                <a:latin typeface="Montserrat"/>
              </a:rPr>
              <a:t>Improvements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134258" y="9669326"/>
            <a:ext cx="2132690" cy="489163"/>
            <a:chOff x="0" y="0"/>
            <a:chExt cx="561696" cy="128833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61696" cy="128833"/>
            </a:xfrm>
            <a:custGeom>
              <a:avLst/>
              <a:gdLst/>
              <a:ahLst/>
              <a:cxnLst/>
              <a:rect l="l" t="t" r="r" b="b"/>
              <a:pathLst>
                <a:path w="561696" h="128833">
                  <a:moveTo>
                    <a:pt x="0" y="0"/>
                  </a:moveTo>
                  <a:lnTo>
                    <a:pt x="561696" y="0"/>
                  </a:lnTo>
                  <a:lnTo>
                    <a:pt x="561696" y="128833"/>
                  </a:lnTo>
                  <a:lnTo>
                    <a:pt x="0" y="128833"/>
                  </a:lnTo>
                  <a:close/>
                </a:path>
              </a:pathLst>
            </a:custGeom>
            <a:solidFill>
              <a:srgbClr val="FFFFFF">
                <a:alpha val="4392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28575"/>
              <a:ext cx="561696" cy="157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22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4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03135" y="-836765"/>
            <a:ext cx="20440038" cy="11459576"/>
            <a:chOff x="0" y="0"/>
            <a:chExt cx="27253384" cy="1527943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5916286"/>
              <a:ext cx="5466895" cy="9363148"/>
              <a:chOff x="0" y="0"/>
              <a:chExt cx="1079881" cy="184951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79881" cy="1849511"/>
              </a:xfrm>
              <a:custGeom>
                <a:avLst/>
                <a:gdLst/>
                <a:ahLst/>
                <a:cxnLst/>
                <a:rect l="l" t="t" r="r" b="b"/>
                <a:pathLst>
                  <a:path w="1079881" h="1849511">
                    <a:moveTo>
                      <a:pt x="0" y="0"/>
                    </a:moveTo>
                    <a:lnTo>
                      <a:pt x="1079881" y="0"/>
                    </a:lnTo>
                    <a:lnTo>
                      <a:pt x="1079881" y="1849511"/>
                    </a:lnTo>
                    <a:lnTo>
                      <a:pt x="0" y="1849511"/>
                    </a:lnTo>
                    <a:close/>
                  </a:path>
                </a:pathLst>
              </a:custGeom>
              <a:solidFill>
                <a:srgbClr val="004AAD">
                  <a:alpha val="7098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95250"/>
                <a:ext cx="1079881" cy="19447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06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1786489" y="0"/>
              <a:ext cx="5466895" cy="9363148"/>
              <a:chOff x="0" y="0"/>
              <a:chExt cx="1079881" cy="184951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79881" cy="1849511"/>
              </a:xfrm>
              <a:custGeom>
                <a:avLst/>
                <a:gdLst/>
                <a:ahLst/>
                <a:cxnLst/>
                <a:rect l="l" t="t" r="r" b="b"/>
                <a:pathLst>
                  <a:path w="1079881" h="1849511">
                    <a:moveTo>
                      <a:pt x="0" y="0"/>
                    </a:moveTo>
                    <a:lnTo>
                      <a:pt x="1079881" y="0"/>
                    </a:lnTo>
                    <a:lnTo>
                      <a:pt x="1079881" y="1849511"/>
                    </a:lnTo>
                    <a:lnTo>
                      <a:pt x="0" y="1849511"/>
                    </a:lnTo>
                    <a:close/>
                  </a:path>
                </a:pathLst>
              </a:custGeom>
              <a:solidFill>
                <a:srgbClr val="004AAD">
                  <a:alpha val="6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95250"/>
                <a:ext cx="1079881" cy="19447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06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2654728" y="733139"/>
            <a:ext cx="13851112" cy="8229600"/>
            <a:chOff x="0" y="0"/>
            <a:chExt cx="3648030" cy="2167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48030" cy="2167467"/>
            </a:xfrm>
            <a:custGeom>
              <a:avLst/>
              <a:gdLst/>
              <a:ahLst/>
              <a:cxnLst/>
              <a:rect l="l" t="t" r="r" b="b"/>
              <a:pathLst>
                <a:path w="3648030" h="2167467">
                  <a:moveTo>
                    <a:pt x="32977" y="0"/>
                  </a:moveTo>
                  <a:lnTo>
                    <a:pt x="3615052" y="0"/>
                  </a:lnTo>
                  <a:cubicBezTo>
                    <a:pt x="3633265" y="0"/>
                    <a:pt x="3648030" y="14764"/>
                    <a:pt x="3648030" y="32977"/>
                  </a:cubicBezTo>
                  <a:lnTo>
                    <a:pt x="3648030" y="2134489"/>
                  </a:lnTo>
                  <a:cubicBezTo>
                    <a:pt x="3648030" y="2143235"/>
                    <a:pt x="3644555" y="2151624"/>
                    <a:pt x="3638371" y="2157808"/>
                  </a:cubicBezTo>
                  <a:cubicBezTo>
                    <a:pt x="3632186" y="2163992"/>
                    <a:pt x="3623799" y="2167467"/>
                    <a:pt x="3615052" y="2167467"/>
                  </a:cubicBezTo>
                  <a:lnTo>
                    <a:pt x="32977" y="2167467"/>
                  </a:lnTo>
                  <a:cubicBezTo>
                    <a:pt x="24231" y="2167467"/>
                    <a:pt x="15843" y="2163992"/>
                    <a:pt x="9659" y="2157808"/>
                  </a:cubicBezTo>
                  <a:cubicBezTo>
                    <a:pt x="3474" y="2151624"/>
                    <a:pt x="0" y="2143235"/>
                    <a:pt x="0" y="2134489"/>
                  </a:cubicBezTo>
                  <a:lnTo>
                    <a:pt x="0" y="32977"/>
                  </a:lnTo>
                  <a:cubicBezTo>
                    <a:pt x="0" y="24231"/>
                    <a:pt x="3474" y="15843"/>
                    <a:pt x="9659" y="9659"/>
                  </a:cubicBezTo>
                  <a:cubicBezTo>
                    <a:pt x="15843" y="3474"/>
                    <a:pt x="24231" y="0"/>
                    <a:pt x="3297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FB6E8">
                    <a:alpha val="100000"/>
                  </a:srgbClr>
                </a:gs>
                <a:gs pos="100000">
                  <a:srgbClr val="2B69B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8572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85725"/>
              <a:ext cx="3648030" cy="2253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82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922463" y="9531289"/>
            <a:ext cx="1365537" cy="765236"/>
            <a:chOff x="0" y="0"/>
            <a:chExt cx="359648" cy="20154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59648" cy="201544"/>
            </a:xfrm>
            <a:custGeom>
              <a:avLst/>
              <a:gdLst/>
              <a:ahLst/>
              <a:cxnLst/>
              <a:rect l="l" t="t" r="r" b="b"/>
              <a:pathLst>
                <a:path w="359648" h="201544">
                  <a:moveTo>
                    <a:pt x="0" y="0"/>
                  </a:moveTo>
                  <a:lnTo>
                    <a:pt x="359648" y="0"/>
                  </a:lnTo>
                  <a:lnTo>
                    <a:pt x="359648" y="201544"/>
                  </a:lnTo>
                  <a:lnTo>
                    <a:pt x="0" y="201544"/>
                  </a:lnTo>
                  <a:close/>
                </a:path>
              </a:pathLst>
            </a:custGeom>
            <a:solidFill>
              <a:srgbClr val="004AAD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359648" cy="2682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05"/>
                </a:lnSpc>
              </a:pPr>
              <a:r>
                <a:rPr lang="en-US" sz="3075">
                  <a:solidFill>
                    <a:srgbClr val="FFFFFF"/>
                  </a:solidFill>
                  <a:latin typeface="Montserrat Bold"/>
                </a:rPr>
                <a:t>2</a:t>
              </a:r>
            </a:p>
          </p:txBody>
        </p:sp>
      </p:grpSp>
      <p:sp>
        <p:nvSpPr>
          <p:cNvPr id="15" name="AutoShape 15"/>
          <p:cNvSpPr/>
          <p:nvPr/>
        </p:nvSpPr>
        <p:spPr>
          <a:xfrm>
            <a:off x="-336837" y="9553860"/>
            <a:ext cx="172593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7299686" y="9725807"/>
            <a:ext cx="2785172" cy="30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</a:pPr>
            <a:r>
              <a:rPr lang="en-US" sz="1787">
                <a:solidFill>
                  <a:srgbClr val="FFFFFF"/>
                </a:solidFill>
                <a:latin typeface="Montserrat"/>
              </a:rPr>
              <a:t>Technology Stack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-191983" y="9730403"/>
            <a:ext cx="2785172" cy="30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</a:pPr>
            <a:r>
              <a:rPr lang="en-US" sz="1787">
                <a:solidFill>
                  <a:srgbClr val="FFFFFF"/>
                </a:solidFill>
                <a:latin typeface="Montserrat"/>
              </a:rPr>
              <a:t>Objectives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11771" y="9725807"/>
            <a:ext cx="2785172" cy="30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</a:pPr>
            <a:r>
              <a:rPr lang="en-US" sz="1787">
                <a:solidFill>
                  <a:srgbClr val="FFFFFF"/>
                </a:solidFill>
                <a:latin typeface="Montserrat"/>
              </a:rPr>
              <a:t>About Dataset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428789" y="9725807"/>
            <a:ext cx="2785172" cy="30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</a:pPr>
            <a:r>
              <a:rPr lang="en-US" sz="1787">
                <a:solidFill>
                  <a:srgbClr val="FFFFFF"/>
                </a:solidFill>
                <a:latin typeface="Montserrat"/>
              </a:rPr>
              <a:t>Issues &amp; Solutions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509417" y="9730403"/>
            <a:ext cx="2785172" cy="30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</a:pPr>
            <a:r>
              <a:rPr lang="en-US" sz="1787">
                <a:solidFill>
                  <a:srgbClr val="FFFFFF"/>
                </a:solidFill>
                <a:latin typeface="Montserrat"/>
              </a:rPr>
              <a:t>Conclusion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891319" y="9730403"/>
            <a:ext cx="2785172" cy="30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</a:pPr>
            <a:r>
              <a:rPr lang="en-US" sz="1787">
                <a:solidFill>
                  <a:srgbClr val="FFFFFF"/>
                </a:solidFill>
                <a:latin typeface="Montserrat"/>
              </a:rPr>
              <a:t>Final Product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321496" y="9730403"/>
            <a:ext cx="2785172" cy="30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</a:pPr>
            <a:r>
              <a:rPr lang="en-US" sz="1787">
                <a:solidFill>
                  <a:srgbClr val="FFFFFF"/>
                </a:solidFill>
                <a:latin typeface="Montserrat"/>
              </a:rPr>
              <a:t>Improvements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315022" y="3088012"/>
            <a:ext cx="11858321" cy="5528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1144" lvl="1" indent="-310572" algn="l">
              <a:lnSpc>
                <a:spcPts val="4171"/>
              </a:lnSpc>
              <a:buFont typeface="Arial"/>
              <a:buChar char="•"/>
            </a:pPr>
            <a:r>
              <a:rPr lang="en-US" sz="2877" dirty="0">
                <a:solidFill>
                  <a:srgbClr val="FFFFFF"/>
                </a:solidFill>
                <a:latin typeface="Poppins Bold"/>
              </a:rPr>
              <a:t>Data</a:t>
            </a:r>
            <a:r>
              <a:rPr lang="en-US" sz="2877" u="none" strike="noStrike" dirty="0">
                <a:solidFill>
                  <a:srgbClr val="FFFFFF"/>
                </a:solidFill>
                <a:latin typeface="Poppins Bold"/>
              </a:rPr>
              <a:t> Source:</a:t>
            </a:r>
            <a:r>
              <a:rPr lang="en-US" sz="2877" u="none" strike="noStrike" dirty="0">
                <a:solidFill>
                  <a:srgbClr val="FFFFFF"/>
                </a:solidFill>
                <a:latin typeface="Poppins"/>
              </a:rPr>
              <a:t> Kaggle.com</a:t>
            </a:r>
          </a:p>
          <a:p>
            <a:pPr marL="621144" lvl="1" indent="-310572" algn="l">
              <a:lnSpc>
                <a:spcPts val="4171"/>
              </a:lnSpc>
              <a:buFont typeface="Arial"/>
              <a:buChar char="•"/>
            </a:pPr>
            <a:r>
              <a:rPr lang="en-US" sz="2877" u="none" strike="noStrike" dirty="0">
                <a:solidFill>
                  <a:srgbClr val="FFFFFF"/>
                </a:solidFill>
                <a:latin typeface="Poppins Bold"/>
              </a:rPr>
              <a:t>Size: </a:t>
            </a:r>
            <a:r>
              <a:rPr lang="en-US" sz="2877" u="none" strike="noStrike" dirty="0">
                <a:solidFill>
                  <a:srgbClr val="FFFFFF"/>
                </a:solidFill>
                <a:latin typeface="Poppins"/>
              </a:rPr>
              <a:t>1 million rows</a:t>
            </a:r>
          </a:p>
          <a:p>
            <a:pPr marL="621144" lvl="1" indent="-310572" algn="l">
              <a:lnSpc>
                <a:spcPts val="4171"/>
              </a:lnSpc>
              <a:buFont typeface="Arial"/>
              <a:buChar char="•"/>
            </a:pPr>
            <a:r>
              <a:rPr lang="en-US" sz="2877" u="none" strike="noStrike" dirty="0">
                <a:solidFill>
                  <a:srgbClr val="FFFFFF"/>
                </a:solidFill>
                <a:latin typeface="Poppins Bold"/>
              </a:rPr>
              <a:t>Sector:</a:t>
            </a:r>
            <a:r>
              <a:rPr lang="en-US" sz="2877" u="none" strike="noStrike" dirty="0">
                <a:solidFill>
                  <a:srgbClr val="FFFFFF"/>
                </a:solidFill>
                <a:latin typeface="Poppins"/>
              </a:rPr>
              <a:t> E-commerce</a:t>
            </a:r>
          </a:p>
          <a:p>
            <a:pPr marL="621144" lvl="1" indent="-310572" algn="l">
              <a:lnSpc>
                <a:spcPts val="4171"/>
              </a:lnSpc>
              <a:buFont typeface="Arial"/>
              <a:buChar char="•"/>
            </a:pPr>
            <a:r>
              <a:rPr lang="en-US" sz="2877" u="none" strike="noStrike" dirty="0">
                <a:solidFill>
                  <a:srgbClr val="FFFFFF"/>
                </a:solidFill>
                <a:latin typeface="Poppins Bold"/>
              </a:rPr>
              <a:t>Data Fields:</a:t>
            </a:r>
            <a:r>
              <a:rPr lang="en-US" sz="2877" u="none" strike="noStrike" dirty="0">
                <a:solidFill>
                  <a:srgbClr val="FFFFFF"/>
                </a:solidFill>
                <a:latin typeface="Poppins"/>
              </a:rPr>
              <a:t> </a:t>
            </a:r>
          </a:p>
          <a:p>
            <a:pPr marL="577130" lvl="1" indent="-288565" algn="l">
              <a:lnSpc>
                <a:spcPts val="3876"/>
              </a:lnSpc>
              <a:buAutoNum type="arabicPeriod"/>
            </a:pPr>
            <a:r>
              <a:rPr lang="en-US" sz="2673" u="none" strike="noStrike" dirty="0">
                <a:solidFill>
                  <a:srgbClr val="FFFFFF"/>
                </a:solidFill>
                <a:latin typeface="Poppins Italics"/>
              </a:rPr>
              <a:t> Customer</a:t>
            </a:r>
            <a:r>
              <a:rPr lang="en-US" sz="2673" u="none" strike="noStrike" dirty="0">
                <a:solidFill>
                  <a:srgbClr val="FFFFFF"/>
                </a:solidFill>
                <a:latin typeface="Poppins"/>
              </a:rPr>
              <a:t> - (Customer ID, Name, Age, Sex, Address) </a:t>
            </a:r>
          </a:p>
          <a:p>
            <a:pPr marL="577130" lvl="1" indent="-288565" algn="l">
              <a:lnSpc>
                <a:spcPts val="3876"/>
              </a:lnSpc>
              <a:buAutoNum type="arabicPeriod"/>
            </a:pPr>
            <a:r>
              <a:rPr lang="en-US" sz="2673" u="none" strike="noStrike" dirty="0">
                <a:solidFill>
                  <a:srgbClr val="FFFFFF"/>
                </a:solidFill>
                <a:latin typeface="Poppins"/>
              </a:rPr>
              <a:t> </a:t>
            </a:r>
            <a:r>
              <a:rPr lang="en-US" sz="2673" u="none" strike="noStrike" dirty="0">
                <a:solidFill>
                  <a:srgbClr val="FFFFFF"/>
                </a:solidFill>
                <a:latin typeface="Poppins Italics"/>
              </a:rPr>
              <a:t>Location</a:t>
            </a:r>
            <a:r>
              <a:rPr lang="en-US" sz="2673" u="none" strike="noStrike" dirty="0">
                <a:solidFill>
                  <a:srgbClr val="FFFFFF"/>
                </a:solidFill>
                <a:latin typeface="Poppins"/>
              </a:rPr>
              <a:t> - (Customer ID, City, State, Region, </a:t>
            </a:r>
            <a:r>
              <a:rPr lang="en-US" sz="2673" u="none" strike="noStrike" dirty="0" err="1">
                <a:solidFill>
                  <a:srgbClr val="FFFFFF"/>
                </a:solidFill>
                <a:latin typeface="Poppins"/>
              </a:rPr>
              <a:t>Pincode</a:t>
            </a:r>
            <a:r>
              <a:rPr lang="en-US" sz="2673" u="none" strike="noStrike" dirty="0">
                <a:solidFill>
                  <a:srgbClr val="FFFFFF"/>
                </a:solidFill>
                <a:latin typeface="Poppins"/>
              </a:rPr>
              <a:t>)</a:t>
            </a:r>
          </a:p>
          <a:p>
            <a:pPr marL="577130" lvl="1" indent="-288565" algn="l">
              <a:lnSpc>
                <a:spcPts val="3876"/>
              </a:lnSpc>
              <a:buAutoNum type="arabicPeriod"/>
            </a:pPr>
            <a:r>
              <a:rPr lang="en-US" sz="2673" u="none" strike="noStrike" dirty="0">
                <a:solidFill>
                  <a:srgbClr val="FFFFFF"/>
                </a:solidFill>
                <a:latin typeface="Poppins"/>
              </a:rPr>
              <a:t> </a:t>
            </a:r>
            <a:r>
              <a:rPr lang="en-US" sz="2673" u="none" strike="noStrike" dirty="0">
                <a:solidFill>
                  <a:srgbClr val="FFFFFF"/>
                </a:solidFill>
                <a:latin typeface="Poppins Italics"/>
              </a:rPr>
              <a:t>Product</a:t>
            </a:r>
            <a:r>
              <a:rPr lang="en-US" sz="2673" u="none" strike="noStrike" dirty="0">
                <a:solidFill>
                  <a:srgbClr val="FFFFFF"/>
                </a:solidFill>
                <a:latin typeface="Poppins"/>
              </a:rPr>
              <a:t> - (Product ID, Name, Category, Price)</a:t>
            </a:r>
          </a:p>
          <a:p>
            <a:pPr marL="577130" lvl="1" indent="-288565" algn="l">
              <a:lnSpc>
                <a:spcPts val="3876"/>
              </a:lnSpc>
              <a:buAutoNum type="arabicPeriod"/>
            </a:pPr>
            <a:r>
              <a:rPr lang="en-US" sz="2673" u="none" strike="noStrike" dirty="0">
                <a:solidFill>
                  <a:srgbClr val="FFFFFF"/>
                </a:solidFill>
                <a:latin typeface="Poppins"/>
              </a:rPr>
              <a:t> </a:t>
            </a:r>
            <a:r>
              <a:rPr lang="en-US" sz="2673" u="none" strike="noStrike" dirty="0">
                <a:solidFill>
                  <a:srgbClr val="FFFFFF"/>
                </a:solidFill>
                <a:latin typeface="Poppins Italics"/>
              </a:rPr>
              <a:t>Order Details</a:t>
            </a:r>
            <a:r>
              <a:rPr lang="en-US" sz="2673" u="none" strike="noStrike" dirty="0">
                <a:solidFill>
                  <a:srgbClr val="FFFFFF"/>
                </a:solidFill>
                <a:latin typeface="Poppins"/>
              </a:rPr>
              <a:t> - (Customer ID, Order ID, Dates, Product ID, Quantity sold, Payment method, Cost, Sales, Profits, Reason ID, etc. details )</a:t>
            </a:r>
          </a:p>
          <a:p>
            <a:pPr marL="577130" lvl="1" indent="-288565" algn="l">
              <a:lnSpc>
                <a:spcPts val="3876"/>
              </a:lnSpc>
              <a:buAutoNum type="arabicPeriod"/>
            </a:pPr>
            <a:r>
              <a:rPr lang="en-US" sz="2673" u="none" strike="noStrike" dirty="0">
                <a:solidFill>
                  <a:srgbClr val="FFFFFF"/>
                </a:solidFill>
                <a:latin typeface="Poppins Italics"/>
              </a:rPr>
              <a:t> Order Return Reason </a:t>
            </a:r>
            <a:r>
              <a:rPr lang="en-US" sz="2673" u="none" strike="noStrike" dirty="0">
                <a:solidFill>
                  <a:srgbClr val="FFFFFF"/>
                </a:solidFill>
                <a:latin typeface="Poppins"/>
              </a:rPr>
              <a:t>- (Reason ID, Reason Description)</a:t>
            </a:r>
          </a:p>
          <a:p>
            <a:pPr algn="l">
              <a:lnSpc>
                <a:spcPts val="4171"/>
              </a:lnSpc>
            </a:pPr>
            <a:endParaRPr lang="en-US" sz="2673" u="none" strike="noStrike" dirty="0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12689182" y="2513703"/>
            <a:ext cx="2728362" cy="2871960"/>
          </a:xfrm>
          <a:custGeom>
            <a:avLst/>
            <a:gdLst/>
            <a:ahLst/>
            <a:cxnLst/>
            <a:rect l="l" t="t" r="r" b="b"/>
            <a:pathLst>
              <a:path w="2728362" h="2871960">
                <a:moveTo>
                  <a:pt x="0" y="0"/>
                </a:moveTo>
                <a:lnTo>
                  <a:pt x="2728362" y="0"/>
                </a:lnTo>
                <a:lnTo>
                  <a:pt x="2728362" y="2871959"/>
                </a:lnTo>
                <a:lnTo>
                  <a:pt x="0" y="28719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551185" y="431611"/>
            <a:ext cx="3006096" cy="3006096"/>
          </a:xfrm>
          <a:custGeom>
            <a:avLst/>
            <a:gdLst/>
            <a:ahLst/>
            <a:cxnLst/>
            <a:rect l="l" t="t" r="r" b="b"/>
            <a:pathLst>
              <a:path w="3006096" h="3006096">
                <a:moveTo>
                  <a:pt x="0" y="0"/>
                </a:moveTo>
                <a:lnTo>
                  <a:pt x="3006095" y="0"/>
                </a:lnTo>
                <a:lnTo>
                  <a:pt x="3006095" y="3006096"/>
                </a:lnTo>
                <a:lnTo>
                  <a:pt x="0" y="30060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3539843" y="1230471"/>
            <a:ext cx="11633500" cy="1011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76"/>
              </a:lnSpc>
              <a:spcBef>
                <a:spcPct val="0"/>
              </a:spcBef>
            </a:pPr>
            <a:r>
              <a:rPr lang="en-US" sz="5911" strike="noStrike">
                <a:solidFill>
                  <a:srgbClr val="082474"/>
                </a:solidFill>
                <a:latin typeface="Montserrat Classic Bold"/>
              </a:rPr>
              <a:t>Introduction:</a:t>
            </a:r>
            <a:r>
              <a:rPr lang="en-US" sz="5911" strike="noStrike">
                <a:solidFill>
                  <a:srgbClr val="0C0EC4"/>
                </a:solidFill>
                <a:latin typeface="Montserrat Classic Bold"/>
              </a:rPr>
              <a:t> </a:t>
            </a:r>
            <a:r>
              <a:rPr lang="en-US" sz="5911" strike="noStrike">
                <a:solidFill>
                  <a:srgbClr val="FF5631"/>
                </a:solidFill>
                <a:latin typeface="Montserrat Classic Bold"/>
              </a:rPr>
              <a:t>About Dataset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218444" y="9653784"/>
            <a:ext cx="2132690" cy="489163"/>
            <a:chOff x="0" y="0"/>
            <a:chExt cx="561696" cy="12883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61696" cy="128833"/>
            </a:xfrm>
            <a:custGeom>
              <a:avLst/>
              <a:gdLst/>
              <a:ahLst/>
              <a:cxnLst/>
              <a:rect l="l" t="t" r="r" b="b"/>
              <a:pathLst>
                <a:path w="561696" h="128833">
                  <a:moveTo>
                    <a:pt x="0" y="0"/>
                  </a:moveTo>
                  <a:lnTo>
                    <a:pt x="561696" y="0"/>
                  </a:lnTo>
                  <a:lnTo>
                    <a:pt x="561696" y="128833"/>
                  </a:lnTo>
                  <a:lnTo>
                    <a:pt x="0" y="128833"/>
                  </a:lnTo>
                  <a:close/>
                </a:path>
              </a:pathLst>
            </a:custGeom>
            <a:solidFill>
              <a:srgbClr val="FFFFFF">
                <a:alpha val="4392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28575"/>
              <a:ext cx="561696" cy="157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22"/>
                </a:lnSpc>
              </a:pPr>
              <a:r>
                <a:rPr lang="en-US" sz="1087">
                  <a:solidFill>
                    <a:srgbClr val="FFFFFF">
                      <a:alpha val="43922"/>
                    </a:srgbClr>
                  </a:solidFill>
                  <a:latin typeface="Montserrat Bold"/>
                </a:rPr>
                <a:t>Ab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4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03135" y="3600450"/>
            <a:ext cx="4100171" cy="7022361"/>
            <a:chOff x="0" y="0"/>
            <a:chExt cx="1079881" cy="18495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79881" cy="1849511"/>
            </a:xfrm>
            <a:custGeom>
              <a:avLst/>
              <a:gdLst/>
              <a:ahLst/>
              <a:cxnLst/>
              <a:rect l="l" t="t" r="r" b="b"/>
              <a:pathLst>
                <a:path w="1079881" h="1849511">
                  <a:moveTo>
                    <a:pt x="0" y="0"/>
                  </a:moveTo>
                  <a:lnTo>
                    <a:pt x="1079881" y="0"/>
                  </a:lnTo>
                  <a:lnTo>
                    <a:pt x="1079881" y="1849511"/>
                  </a:lnTo>
                  <a:lnTo>
                    <a:pt x="0" y="1849511"/>
                  </a:lnTo>
                  <a:close/>
                </a:path>
              </a:pathLst>
            </a:custGeom>
            <a:solidFill>
              <a:srgbClr val="004AAD">
                <a:alpha val="7098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079881" cy="19447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0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036732" y="-836765"/>
            <a:ext cx="4100171" cy="7022361"/>
            <a:chOff x="0" y="0"/>
            <a:chExt cx="1079881" cy="18495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79881" cy="1849511"/>
            </a:xfrm>
            <a:custGeom>
              <a:avLst/>
              <a:gdLst/>
              <a:ahLst/>
              <a:cxnLst/>
              <a:rect l="l" t="t" r="r" b="b"/>
              <a:pathLst>
                <a:path w="1079881" h="1849511">
                  <a:moveTo>
                    <a:pt x="0" y="0"/>
                  </a:moveTo>
                  <a:lnTo>
                    <a:pt x="1079881" y="0"/>
                  </a:lnTo>
                  <a:lnTo>
                    <a:pt x="1079881" y="1849511"/>
                  </a:lnTo>
                  <a:lnTo>
                    <a:pt x="0" y="1849511"/>
                  </a:lnTo>
                  <a:close/>
                </a:path>
              </a:pathLst>
            </a:custGeom>
            <a:solidFill>
              <a:srgbClr val="004AAD">
                <a:alpha val="6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1079881" cy="19447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0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922463" y="9531289"/>
            <a:ext cx="1365537" cy="765236"/>
            <a:chOff x="0" y="0"/>
            <a:chExt cx="359648" cy="2015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59648" cy="201544"/>
            </a:xfrm>
            <a:custGeom>
              <a:avLst/>
              <a:gdLst/>
              <a:ahLst/>
              <a:cxnLst/>
              <a:rect l="l" t="t" r="r" b="b"/>
              <a:pathLst>
                <a:path w="359648" h="201544">
                  <a:moveTo>
                    <a:pt x="0" y="0"/>
                  </a:moveTo>
                  <a:lnTo>
                    <a:pt x="359648" y="0"/>
                  </a:lnTo>
                  <a:lnTo>
                    <a:pt x="359648" y="201544"/>
                  </a:lnTo>
                  <a:lnTo>
                    <a:pt x="0" y="201544"/>
                  </a:lnTo>
                  <a:close/>
                </a:path>
              </a:pathLst>
            </a:custGeom>
            <a:solidFill>
              <a:srgbClr val="004AAD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359648" cy="2682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05"/>
                </a:lnSpc>
              </a:pPr>
              <a:r>
                <a:rPr lang="en-US" sz="3075">
                  <a:solidFill>
                    <a:srgbClr val="FFFFFF"/>
                  </a:solidFill>
                  <a:latin typeface="Montserrat Bold"/>
                </a:rPr>
                <a:t>3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>
            <a:off x="-336837" y="9553860"/>
            <a:ext cx="172593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4583839" y="9663309"/>
            <a:ext cx="2458931" cy="520715"/>
            <a:chOff x="0" y="0"/>
            <a:chExt cx="647620" cy="1371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47620" cy="137143"/>
            </a:xfrm>
            <a:custGeom>
              <a:avLst/>
              <a:gdLst/>
              <a:ahLst/>
              <a:cxnLst/>
              <a:rect l="l" t="t" r="r" b="b"/>
              <a:pathLst>
                <a:path w="647620" h="137143">
                  <a:moveTo>
                    <a:pt x="0" y="0"/>
                  </a:moveTo>
                  <a:lnTo>
                    <a:pt x="647620" y="0"/>
                  </a:lnTo>
                  <a:lnTo>
                    <a:pt x="647620" y="137143"/>
                  </a:lnTo>
                  <a:lnTo>
                    <a:pt x="0" y="137143"/>
                  </a:lnTo>
                  <a:close/>
                </a:path>
              </a:pathLst>
            </a:custGeom>
            <a:solidFill>
              <a:srgbClr val="FFFFFF">
                <a:alpha val="4392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647620" cy="165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22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3600450"/>
            <a:ext cx="16334915" cy="1326064"/>
            <a:chOff x="0" y="0"/>
            <a:chExt cx="9927458" cy="80590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927458" cy="805908"/>
            </a:xfrm>
            <a:custGeom>
              <a:avLst/>
              <a:gdLst/>
              <a:ahLst/>
              <a:cxnLst/>
              <a:rect l="l" t="t" r="r" b="b"/>
              <a:pathLst>
                <a:path w="9927458" h="805908">
                  <a:moveTo>
                    <a:pt x="47395" y="0"/>
                  </a:moveTo>
                  <a:lnTo>
                    <a:pt x="9880064" y="0"/>
                  </a:lnTo>
                  <a:cubicBezTo>
                    <a:pt x="9906239" y="0"/>
                    <a:pt x="9927458" y="21219"/>
                    <a:pt x="9927458" y="47395"/>
                  </a:cubicBezTo>
                  <a:lnTo>
                    <a:pt x="9927458" y="758513"/>
                  </a:lnTo>
                  <a:cubicBezTo>
                    <a:pt x="9927458" y="784689"/>
                    <a:pt x="9906239" y="805908"/>
                    <a:pt x="9880064" y="805908"/>
                  </a:cubicBezTo>
                  <a:lnTo>
                    <a:pt x="47395" y="805908"/>
                  </a:lnTo>
                  <a:cubicBezTo>
                    <a:pt x="21219" y="805908"/>
                    <a:pt x="0" y="784689"/>
                    <a:pt x="0" y="758513"/>
                  </a:cubicBezTo>
                  <a:lnTo>
                    <a:pt x="0" y="47395"/>
                  </a:lnTo>
                  <a:cubicBezTo>
                    <a:pt x="0" y="21219"/>
                    <a:pt x="21219" y="0"/>
                    <a:pt x="4739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FB6E8">
                    <a:alpha val="100000"/>
                  </a:srgbClr>
                </a:gs>
                <a:gs pos="50000">
                  <a:srgbClr val="2B69B4">
                    <a:alpha val="100000"/>
                  </a:srgbClr>
                </a:gs>
                <a:gs pos="100000">
                  <a:srgbClr val="1C539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9927458" cy="901158"/>
            </a:xfrm>
            <a:prstGeom prst="rect">
              <a:avLst/>
            </a:prstGeom>
          </p:spPr>
          <p:txBody>
            <a:bodyPr lIns="54848" tIns="54848" rIns="54848" bIns="54848" rtlCol="0" anchor="ctr"/>
            <a:lstStyle/>
            <a:p>
              <a:pPr marL="0" lvl="0" indent="0" algn="ctr">
                <a:lnSpc>
                  <a:spcPts val="370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5171205"/>
            <a:ext cx="16334915" cy="1326064"/>
            <a:chOff x="0" y="0"/>
            <a:chExt cx="9927458" cy="80590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927458" cy="805908"/>
            </a:xfrm>
            <a:custGeom>
              <a:avLst/>
              <a:gdLst/>
              <a:ahLst/>
              <a:cxnLst/>
              <a:rect l="l" t="t" r="r" b="b"/>
              <a:pathLst>
                <a:path w="9927458" h="805908">
                  <a:moveTo>
                    <a:pt x="47395" y="0"/>
                  </a:moveTo>
                  <a:lnTo>
                    <a:pt x="9880064" y="0"/>
                  </a:lnTo>
                  <a:cubicBezTo>
                    <a:pt x="9906239" y="0"/>
                    <a:pt x="9927458" y="21219"/>
                    <a:pt x="9927458" y="47395"/>
                  </a:cubicBezTo>
                  <a:lnTo>
                    <a:pt x="9927458" y="758513"/>
                  </a:lnTo>
                  <a:cubicBezTo>
                    <a:pt x="9927458" y="784689"/>
                    <a:pt x="9906239" y="805908"/>
                    <a:pt x="9880064" y="805908"/>
                  </a:cubicBezTo>
                  <a:lnTo>
                    <a:pt x="47395" y="805908"/>
                  </a:lnTo>
                  <a:cubicBezTo>
                    <a:pt x="21219" y="805908"/>
                    <a:pt x="0" y="784689"/>
                    <a:pt x="0" y="758513"/>
                  </a:cubicBezTo>
                  <a:lnTo>
                    <a:pt x="0" y="47395"/>
                  </a:lnTo>
                  <a:cubicBezTo>
                    <a:pt x="0" y="21219"/>
                    <a:pt x="21219" y="0"/>
                    <a:pt x="4739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FB6E8">
                    <a:alpha val="100000"/>
                  </a:srgbClr>
                </a:gs>
                <a:gs pos="50000">
                  <a:srgbClr val="2B69B4">
                    <a:alpha val="100000"/>
                  </a:srgbClr>
                </a:gs>
                <a:gs pos="100000">
                  <a:srgbClr val="1C539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04775"/>
              <a:ext cx="9927458" cy="910683"/>
            </a:xfrm>
            <a:prstGeom prst="rect">
              <a:avLst/>
            </a:prstGeom>
          </p:spPr>
          <p:txBody>
            <a:bodyPr lIns="54848" tIns="54848" rIns="54848" bIns="54848" rtlCol="0" anchor="ctr"/>
            <a:lstStyle/>
            <a:p>
              <a:pPr marL="0" lvl="0" indent="0" algn="ctr">
                <a:lnSpc>
                  <a:spcPts val="435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28700" y="6728218"/>
            <a:ext cx="16334915" cy="1326064"/>
            <a:chOff x="0" y="0"/>
            <a:chExt cx="9927458" cy="80590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927458" cy="805908"/>
            </a:xfrm>
            <a:custGeom>
              <a:avLst/>
              <a:gdLst/>
              <a:ahLst/>
              <a:cxnLst/>
              <a:rect l="l" t="t" r="r" b="b"/>
              <a:pathLst>
                <a:path w="9927458" h="805908">
                  <a:moveTo>
                    <a:pt x="47395" y="0"/>
                  </a:moveTo>
                  <a:lnTo>
                    <a:pt x="9880064" y="0"/>
                  </a:lnTo>
                  <a:cubicBezTo>
                    <a:pt x="9906239" y="0"/>
                    <a:pt x="9927458" y="21219"/>
                    <a:pt x="9927458" y="47395"/>
                  </a:cubicBezTo>
                  <a:lnTo>
                    <a:pt x="9927458" y="758513"/>
                  </a:lnTo>
                  <a:cubicBezTo>
                    <a:pt x="9927458" y="784689"/>
                    <a:pt x="9906239" y="805908"/>
                    <a:pt x="9880064" y="805908"/>
                  </a:cubicBezTo>
                  <a:lnTo>
                    <a:pt x="47395" y="805908"/>
                  </a:lnTo>
                  <a:cubicBezTo>
                    <a:pt x="21219" y="805908"/>
                    <a:pt x="0" y="784689"/>
                    <a:pt x="0" y="758513"/>
                  </a:cubicBezTo>
                  <a:lnTo>
                    <a:pt x="0" y="47395"/>
                  </a:lnTo>
                  <a:cubicBezTo>
                    <a:pt x="0" y="21219"/>
                    <a:pt x="21219" y="0"/>
                    <a:pt x="4739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FB6E8">
                    <a:alpha val="100000"/>
                  </a:srgbClr>
                </a:gs>
                <a:gs pos="50000">
                  <a:srgbClr val="2B69B4">
                    <a:alpha val="100000"/>
                  </a:srgbClr>
                </a:gs>
                <a:gs pos="100000">
                  <a:srgbClr val="1C539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95250"/>
              <a:ext cx="9927458" cy="901158"/>
            </a:xfrm>
            <a:prstGeom prst="rect">
              <a:avLst/>
            </a:prstGeom>
          </p:spPr>
          <p:txBody>
            <a:bodyPr lIns="54848" tIns="54848" rIns="54848" bIns="54848" rtlCol="0" anchor="ctr"/>
            <a:lstStyle/>
            <a:p>
              <a:pPr marL="0" lvl="0" indent="0" algn="ctr">
                <a:lnSpc>
                  <a:spcPts val="370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75445" y="3709470"/>
            <a:ext cx="1108024" cy="1108024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E6E6E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4848" tIns="54848" rIns="54848" bIns="54848" rtlCol="0" anchor="ctr"/>
            <a:lstStyle/>
            <a:p>
              <a:pPr algn="ctr">
                <a:lnSpc>
                  <a:spcPts val="3844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175445" y="5280225"/>
            <a:ext cx="1108024" cy="1108024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E6E6E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4848" tIns="54848" rIns="54848" bIns="54848" rtlCol="0" anchor="ctr"/>
            <a:lstStyle/>
            <a:p>
              <a:pPr algn="ctr">
                <a:lnSpc>
                  <a:spcPts val="3844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175445" y="6837237"/>
            <a:ext cx="1108024" cy="1108024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E6E6E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4848" tIns="54848" rIns="54848" bIns="54848" rtlCol="0" anchor="ctr"/>
            <a:lstStyle/>
            <a:p>
              <a:pPr algn="ctr">
                <a:lnSpc>
                  <a:spcPts val="3844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4704273" y="1231071"/>
            <a:ext cx="8879454" cy="1443345"/>
            <a:chOff x="0" y="0"/>
            <a:chExt cx="2559850" cy="416101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559850" cy="416101"/>
            </a:xfrm>
            <a:custGeom>
              <a:avLst/>
              <a:gdLst/>
              <a:ahLst/>
              <a:cxnLst/>
              <a:rect l="l" t="t" r="r" b="b"/>
              <a:pathLst>
                <a:path w="2559850" h="416101">
                  <a:moveTo>
                    <a:pt x="51442" y="0"/>
                  </a:moveTo>
                  <a:lnTo>
                    <a:pt x="2508408" y="0"/>
                  </a:lnTo>
                  <a:cubicBezTo>
                    <a:pt x="2536818" y="0"/>
                    <a:pt x="2559850" y="23031"/>
                    <a:pt x="2559850" y="51442"/>
                  </a:cubicBezTo>
                  <a:lnTo>
                    <a:pt x="2559850" y="364659"/>
                  </a:lnTo>
                  <a:cubicBezTo>
                    <a:pt x="2559850" y="393069"/>
                    <a:pt x="2536818" y="416101"/>
                    <a:pt x="2508408" y="416101"/>
                  </a:cubicBezTo>
                  <a:lnTo>
                    <a:pt x="51442" y="416101"/>
                  </a:lnTo>
                  <a:cubicBezTo>
                    <a:pt x="37798" y="416101"/>
                    <a:pt x="24714" y="410681"/>
                    <a:pt x="15067" y="401034"/>
                  </a:cubicBezTo>
                  <a:cubicBezTo>
                    <a:pt x="5420" y="391387"/>
                    <a:pt x="0" y="378302"/>
                    <a:pt x="0" y="364659"/>
                  </a:cubicBezTo>
                  <a:lnTo>
                    <a:pt x="0" y="51442"/>
                  </a:lnTo>
                  <a:cubicBezTo>
                    <a:pt x="0" y="23031"/>
                    <a:pt x="23031" y="0"/>
                    <a:pt x="5144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FB6E8">
                    <a:alpha val="100000"/>
                  </a:srgbClr>
                </a:gs>
                <a:gs pos="100000">
                  <a:srgbClr val="2B69B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95250"/>
              <a:ext cx="2559850" cy="511351"/>
            </a:xfrm>
            <a:prstGeom prst="rect">
              <a:avLst/>
            </a:prstGeom>
          </p:spPr>
          <p:txBody>
            <a:bodyPr lIns="56833" tIns="56833" rIns="56833" bIns="56833" rtlCol="0" anchor="ctr"/>
            <a:lstStyle/>
            <a:p>
              <a:pPr marL="0" lvl="0" indent="0" algn="ctr">
                <a:lnSpc>
                  <a:spcPts val="370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Freeform 36"/>
          <p:cNvSpPr/>
          <p:nvPr/>
        </p:nvSpPr>
        <p:spPr>
          <a:xfrm>
            <a:off x="1911771" y="553931"/>
            <a:ext cx="2141229" cy="2579794"/>
          </a:xfrm>
          <a:custGeom>
            <a:avLst/>
            <a:gdLst/>
            <a:ahLst/>
            <a:cxnLst/>
            <a:rect l="l" t="t" r="r" b="b"/>
            <a:pathLst>
              <a:path w="2141229" h="2579794">
                <a:moveTo>
                  <a:pt x="0" y="0"/>
                </a:moveTo>
                <a:lnTo>
                  <a:pt x="2141229" y="0"/>
                </a:lnTo>
                <a:lnTo>
                  <a:pt x="2141229" y="2579794"/>
                </a:lnTo>
                <a:lnTo>
                  <a:pt x="0" y="2579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>
            <a:off x="14231427" y="553931"/>
            <a:ext cx="2247231" cy="2217268"/>
          </a:xfrm>
          <a:custGeom>
            <a:avLst/>
            <a:gdLst/>
            <a:ahLst/>
            <a:cxnLst/>
            <a:rect l="l" t="t" r="r" b="b"/>
            <a:pathLst>
              <a:path w="2247231" h="2217268">
                <a:moveTo>
                  <a:pt x="0" y="0"/>
                </a:moveTo>
                <a:lnTo>
                  <a:pt x="2247231" y="0"/>
                </a:lnTo>
                <a:lnTo>
                  <a:pt x="2247231" y="2217267"/>
                </a:lnTo>
                <a:lnTo>
                  <a:pt x="0" y="22172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TextBox 38"/>
          <p:cNvSpPr txBox="1"/>
          <p:nvPr/>
        </p:nvSpPr>
        <p:spPr>
          <a:xfrm>
            <a:off x="7310665" y="9725807"/>
            <a:ext cx="2785172" cy="30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</a:pPr>
            <a:r>
              <a:rPr lang="en-US" sz="1787">
                <a:solidFill>
                  <a:srgbClr val="FFFFFF"/>
                </a:solidFill>
                <a:latin typeface="Montserrat"/>
              </a:rPr>
              <a:t>Technology Stack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-191983" y="9730403"/>
            <a:ext cx="2785172" cy="30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</a:pPr>
            <a:r>
              <a:rPr lang="en-US" sz="1787">
                <a:solidFill>
                  <a:srgbClr val="FFFFFF"/>
                </a:solidFill>
                <a:latin typeface="Montserrat"/>
              </a:rPr>
              <a:t>Objectives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911771" y="9725807"/>
            <a:ext cx="2785172" cy="30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</a:pPr>
            <a:r>
              <a:rPr lang="en-US" sz="1787">
                <a:solidFill>
                  <a:srgbClr val="FFFFFF"/>
                </a:solidFill>
                <a:latin typeface="Montserrat"/>
              </a:rPr>
              <a:t>About Dataset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4420718" y="9725807"/>
            <a:ext cx="2785172" cy="30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</a:pPr>
            <a:r>
              <a:rPr lang="en-US" sz="1787">
                <a:solidFill>
                  <a:srgbClr val="FFFFFF"/>
                </a:solidFill>
                <a:latin typeface="Montserrat"/>
              </a:rPr>
              <a:t>Issues &amp; Solutions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509417" y="9730403"/>
            <a:ext cx="2785172" cy="30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</a:pPr>
            <a:r>
              <a:rPr lang="en-US" sz="1787">
                <a:solidFill>
                  <a:srgbClr val="FFFFFF"/>
                </a:solidFill>
                <a:latin typeface="Montserrat"/>
              </a:rPr>
              <a:t>Conclusion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891319" y="9730403"/>
            <a:ext cx="2785172" cy="30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</a:pPr>
            <a:r>
              <a:rPr lang="en-US" sz="1787">
                <a:solidFill>
                  <a:srgbClr val="FFFFFF"/>
                </a:solidFill>
                <a:latin typeface="Montserrat"/>
              </a:rPr>
              <a:t>Final Product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2321496" y="9730403"/>
            <a:ext cx="2785172" cy="30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</a:pPr>
            <a:r>
              <a:rPr lang="en-US" sz="1787">
                <a:solidFill>
                  <a:srgbClr val="FFFFFF"/>
                </a:solidFill>
                <a:latin typeface="Montserrat"/>
              </a:rPr>
              <a:t>Improvements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294877" y="3823171"/>
            <a:ext cx="869160" cy="817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1"/>
              </a:lnSpc>
              <a:spcBef>
                <a:spcPct val="0"/>
              </a:spcBef>
            </a:pPr>
            <a:r>
              <a:rPr lang="en-US" sz="4836">
                <a:solidFill>
                  <a:srgbClr val="E96C39"/>
                </a:solidFill>
                <a:latin typeface="Montserrat Bold"/>
              </a:rPr>
              <a:t>01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294877" y="5443939"/>
            <a:ext cx="869160" cy="817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1"/>
              </a:lnSpc>
              <a:spcBef>
                <a:spcPct val="0"/>
              </a:spcBef>
            </a:pPr>
            <a:r>
              <a:rPr lang="en-US" sz="4836">
                <a:solidFill>
                  <a:srgbClr val="E96C39"/>
                </a:solidFill>
                <a:latin typeface="Montserrat Bold"/>
              </a:rPr>
              <a:t>02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94877" y="6945447"/>
            <a:ext cx="869160" cy="817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1"/>
              </a:lnSpc>
              <a:spcBef>
                <a:spcPct val="0"/>
              </a:spcBef>
            </a:pPr>
            <a:r>
              <a:rPr lang="en-US" sz="4836">
                <a:solidFill>
                  <a:srgbClr val="E96C39"/>
                </a:solidFill>
                <a:latin typeface="Montserrat Bold"/>
              </a:rPr>
              <a:t>03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2576055" y="4049948"/>
            <a:ext cx="14787560" cy="488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2"/>
              </a:lnSpc>
              <a:spcBef>
                <a:spcPct val="0"/>
              </a:spcBef>
            </a:pPr>
            <a:r>
              <a:rPr lang="en-US" sz="2901">
                <a:solidFill>
                  <a:srgbClr val="FFFFFF"/>
                </a:solidFill>
                <a:latin typeface="Open Sans Bold"/>
              </a:rPr>
              <a:t>Finding the proper data set with suitable size.  -  Custom data Generation.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2576055" y="5602015"/>
            <a:ext cx="14564133" cy="488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2"/>
              </a:lnSpc>
              <a:spcBef>
                <a:spcPct val="0"/>
              </a:spcBef>
            </a:pPr>
            <a:r>
              <a:rPr lang="en-US" sz="2901">
                <a:solidFill>
                  <a:srgbClr val="FFFFFF"/>
                </a:solidFill>
                <a:latin typeface="Open Sans Bold"/>
              </a:rPr>
              <a:t>Integrating Power BI reports with web page  - Embedding the reports method.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2532266" y="7136643"/>
            <a:ext cx="16945586" cy="443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1"/>
              </a:lnSpc>
              <a:spcBef>
                <a:spcPct val="0"/>
              </a:spcBef>
            </a:pPr>
            <a:r>
              <a:rPr lang="en-US" sz="2586">
                <a:solidFill>
                  <a:srgbClr val="FFFFFF"/>
                </a:solidFill>
                <a:latin typeface="Open Sans Bold"/>
              </a:rPr>
              <a:t>Double login issue with integrated power BI reports in the web page  - Removing the RLS.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4931785" y="1344959"/>
            <a:ext cx="8498537" cy="1029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48"/>
              </a:lnSpc>
              <a:spcBef>
                <a:spcPct val="0"/>
              </a:spcBef>
            </a:pPr>
            <a:r>
              <a:rPr lang="en-US" sz="5963">
                <a:solidFill>
                  <a:srgbClr val="082474"/>
                </a:solidFill>
                <a:latin typeface="Montserrat Classic Bold"/>
              </a:rPr>
              <a:t>Issues and </a:t>
            </a:r>
            <a:r>
              <a:rPr lang="en-US" sz="5963">
                <a:solidFill>
                  <a:srgbClr val="FF5631"/>
                </a:solidFill>
                <a:latin typeface="Montserrat Classic Bold"/>
              </a:rPr>
              <a:t>solutions </a:t>
            </a:r>
          </a:p>
        </p:txBody>
      </p:sp>
      <p:sp>
        <p:nvSpPr>
          <p:cNvPr id="52" name="Freeform 52"/>
          <p:cNvSpPr/>
          <p:nvPr/>
        </p:nvSpPr>
        <p:spPr>
          <a:xfrm>
            <a:off x="-303135" y="5325433"/>
            <a:ext cx="1408394" cy="2437127"/>
          </a:xfrm>
          <a:custGeom>
            <a:avLst/>
            <a:gdLst/>
            <a:ahLst/>
            <a:cxnLst/>
            <a:rect l="l" t="t" r="r" b="b"/>
            <a:pathLst>
              <a:path w="1408394" h="2437127">
                <a:moveTo>
                  <a:pt x="0" y="0"/>
                </a:moveTo>
                <a:lnTo>
                  <a:pt x="1408394" y="0"/>
                </a:lnTo>
                <a:lnTo>
                  <a:pt x="1408394" y="2437127"/>
                </a:lnTo>
                <a:lnTo>
                  <a:pt x="0" y="24371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36784" t="-12565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3" name="Freeform 53"/>
          <p:cNvSpPr/>
          <p:nvPr/>
        </p:nvSpPr>
        <p:spPr>
          <a:xfrm>
            <a:off x="-303135" y="3709470"/>
            <a:ext cx="1408394" cy="2437127"/>
          </a:xfrm>
          <a:custGeom>
            <a:avLst/>
            <a:gdLst/>
            <a:ahLst/>
            <a:cxnLst/>
            <a:rect l="l" t="t" r="r" b="b"/>
            <a:pathLst>
              <a:path w="1408394" h="2437127">
                <a:moveTo>
                  <a:pt x="0" y="0"/>
                </a:moveTo>
                <a:lnTo>
                  <a:pt x="1408394" y="0"/>
                </a:lnTo>
                <a:lnTo>
                  <a:pt x="1408394" y="2437127"/>
                </a:lnTo>
                <a:lnTo>
                  <a:pt x="0" y="24371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36784" t="-12565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4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4863" y="1894084"/>
            <a:ext cx="14656550" cy="7050866"/>
            <a:chOff x="0" y="0"/>
            <a:chExt cx="4334758" cy="20853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758" cy="2085334"/>
            </a:xfrm>
            <a:custGeom>
              <a:avLst/>
              <a:gdLst/>
              <a:ahLst/>
              <a:cxnLst/>
              <a:rect l="l" t="t" r="r" b="b"/>
              <a:pathLst>
                <a:path w="4334758" h="2085334">
                  <a:moveTo>
                    <a:pt x="31165" y="0"/>
                  </a:moveTo>
                  <a:lnTo>
                    <a:pt x="4303593" y="0"/>
                  </a:lnTo>
                  <a:cubicBezTo>
                    <a:pt x="4320805" y="0"/>
                    <a:pt x="4334758" y="13953"/>
                    <a:pt x="4334758" y="31165"/>
                  </a:cubicBezTo>
                  <a:lnTo>
                    <a:pt x="4334758" y="2054168"/>
                  </a:lnTo>
                  <a:cubicBezTo>
                    <a:pt x="4334758" y="2062434"/>
                    <a:pt x="4331474" y="2070361"/>
                    <a:pt x="4325630" y="2076205"/>
                  </a:cubicBezTo>
                  <a:cubicBezTo>
                    <a:pt x="4319785" y="2082050"/>
                    <a:pt x="4311858" y="2085334"/>
                    <a:pt x="4303593" y="2085334"/>
                  </a:cubicBezTo>
                  <a:lnTo>
                    <a:pt x="31165" y="2085334"/>
                  </a:lnTo>
                  <a:cubicBezTo>
                    <a:pt x="13953" y="2085334"/>
                    <a:pt x="0" y="2071381"/>
                    <a:pt x="0" y="2054168"/>
                  </a:cubicBezTo>
                  <a:lnTo>
                    <a:pt x="0" y="31165"/>
                  </a:lnTo>
                  <a:cubicBezTo>
                    <a:pt x="0" y="22900"/>
                    <a:pt x="3283" y="14973"/>
                    <a:pt x="9128" y="9128"/>
                  </a:cubicBezTo>
                  <a:cubicBezTo>
                    <a:pt x="14973" y="3283"/>
                    <a:pt x="22900" y="0"/>
                    <a:pt x="3116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FB6E8">
                    <a:alpha val="100000"/>
                  </a:srgbClr>
                </a:gs>
                <a:gs pos="100000">
                  <a:srgbClr val="2B69B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4334758" cy="2180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70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 flipV="1">
            <a:off x="16780899" y="292042"/>
            <a:ext cx="1507101" cy="1969820"/>
          </a:xfrm>
          <a:custGeom>
            <a:avLst/>
            <a:gdLst/>
            <a:ahLst/>
            <a:cxnLst/>
            <a:rect l="l" t="t" r="r" b="b"/>
            <a:pathLst>
              <a:path w="1507101" h="1969820">
                <a:moveTo>
                  <a:pt x="1507101" y="1969820"/>
                </a:moveTo>
                <a:lnTo>
                  <a:pt x="0" y="1969820"/>
                </a:lnTo>
                <a:lnTo>
                  <a:pt x="0" y="0"/>
                </a:lnTo>
                <a:lnTo>
                  <a:pt x="1507101" y="0"/>
                </a:lnTo>
                <a:lnTo>
                  <a:pt x="1507101" y="1969820"/>
                </a:lnTo>
                <a:close/>
              </a:path>
            </a:pathLst>
          </a:custGeom>
          <a:blipFill>
            <a:blip r:embed="rId2"/>
            <a:stretch>
              <a:fillRect l="-321036" b="-14401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6922463" y="9531289"/>
            <a:ext cx="1365537" cy="765236"/>
            <a:chOff x="0" y="0"/>
            <a:chExt cx="359648" cy="2015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59648" cy="201544"/>
            </a:xfrm>
            <a:custGeom>
              <a:avLst/>
              <a:gdLst/>
              <a:ahLst/>
              <a:cxnLst/>
              <a:rect l="l" t="t" r="r" b="b"/>
              <a:pathLst>
                <a:path w="359648" h="201544">
                  <a:moveTo>
                    <a:pt x="0" y="0"/>
                  </a:moveTo>
                  <a:lnTo>
                    <a:pt x="359648" y="0"/>
                  </a:lnTo>
                  <a:lnTo>
                    <a:pt x="359648" y="201544"/>
                  </a:lnTo>
                  <a:lnTo>
                    <a:pt x="0" y="201544"/>
                  </a:lnTo>
                  <a:close/>
                </a:path>
              </a:pathLst>
            </a:custGeom>
            <a:solidFill>
              <a:srgbClr val="004AAD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359648" cy="2682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05"/>
                </a:lnSpc>
              </a:pPr>
              <a:r>
                <a:rPr lang="en-US" sz="3075">
                  <a:solidFill>
                    <a:srgbClr val="FFFFFF"/>
                  </a:solidFill>
                  <a:latin typeface="Montserrat Bold"/>
                </a:rPr>
                <a:t>4</a:t>
              </a:r>
            </a:p>
          </p:txBody>
        </p:sp>
      </p:grpSp>
      <p:sp>
        <p:nvSpPr>
          <p:cNvPr id="9" name="AutoShape 9"/>
          <p:cNvSpPr/>
          <p:nvPr/>
        </p:nvSpPr>
        <p:spPr>
          <a:xfrm>
            <a:off x="-336837" y="9553860"/>
            <a:ext cx="172593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7491537" y="9653784"/>
            <a:ext cx="2399781" cy="483459"/>
            <a:chOff x="0" y="0"/>
            <a:chExt cx="632041" cy="12733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2041" cy="127331"/>
            </a:xfrm>
            <a:custGeom>
              <a:avLst/>
              <a:gdLst/>
              <a:ahLst/>
              <a:cxnLst/>
              <a:rect l="l" t="t" r="r" b="b"/>
              <a:pathLst>
                <a:path w="632041" h="127331">
                  <a:moveTo>
                    <a:pt x="0" y="0"/>
                  </a:moveTo>
                  <a:lnTo>
                    <a:pt x="632041" y="0"/>
                  </a:lnTo>
                  <a:lnTo>
                    <a:pt x="632041" y="127331"/>
                  </a:lnTo>
                  <a:lnTo>
                    <a:pt x="0" y="127331"/>
                  </a:lnTo>
                  <a:close/>
                </a:path>
              </a:pathLst>
            </a:custGeom>
            <a:solidFill>
              <a:srgbClr val="FFFFFF">
                <a:alpha val="4392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632041" cy="1559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22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74757" y="1215220"/>
            <a:ext cx="7964815" cy="1406906"/>
            <a:chOff x="0" y="0"/>
            <a:chExt cx="2355639" cy="41610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355639" cy="416101"/>
            </a:xfrm>
            <a:custGeom>
              <a:avLst/>
              <a:gdLst/>
              <a:ahLst/>
              <a:cxnLst/>
              <a:rect l="l" t="t" r="r" b="b"/>
              <a:pathLst>
                <a:path w="2355639" h="416101">
                  <a:moveTo>
                    <a:pt x="57349" y="0"/>
                  </a:moveTo>
                  <a:lnTo>
                    <a:pt x="2298291" y="0"/>
                  </a:lnTo>
                  <a:cubicBezTo>
                    <a:pt x="2313500" y="0"/>
                    <a:pt x="2328087" y="6042"/>
                    <a:pt x="2338842" y="16797"/>
                  </a:cubicBezTo>
                  <a:cubicBezTo>
                    <a:pt x="2349597" y="27552"/>
                    <a:pt x="2355639" y="42139"/>
                    <a:pt x="2355639" y="57349"/>
                  </a:cubicBezTo>
                  <a:lnTo>
                    <a:pt x="2355639" y="358752"/>
                  </a:lnTo>
                  <a:cubicBezTo>
                    <a:pt x="2355639" y="390425"/>
                    <a:pt x="2329963" y="416101"/>
                    <a:pt x="2298291" y="416101"/>
                  </a:cubicBezTo>
                  <a:lnTo>
                    <a:pt x="57349" y="416101"/>
                  </a:lnTo>
                  <a:cubicBezTo>
                    <a:pt x="42139" y="416101"/>
                    <a:pt x="27552" y="410058"/>
                    <a:pt x="16797" y="399303"/>
                  </a:cubicBezTo>
                  <a:cubicBezTo>
                    <a:pt x="6042" y="388548"/>
                    <a:pt x="0" y="373962"/>
                    <a:pt x="0" y="358752"/>
                  </a:cubicBezTo>
                  <a:lnTo>
                    <a:pt x="0" y="57349"/>
                  </a:lnTo>
                  <a:cubicBezTo>
                    <a:pt x="0" y="42139"/>
                    <a:pt x="6042" y="27552"/>
                    <a:pt x="16797" y="16797"/>
                  </a:cubicBezTo>
                  <a:cubicBezTo>
                    <a:pt x="27552" y="6042"/>
                    <a:pt x="42139" y="0"/>
                    <a:pt x="573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FB6E8">
                    <a:alpha val="100000"/>
                  </a:srgbClr>
                </a:gs>
                <a:gs pos="100000">
                  <a:srgbClr val="2B69B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95250"/>
              <a:ext cx="2355639" cy="5113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70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3526270" y="6078679"/>
            <a:ext cx="4200138" cy="2402652"/>
          </a:xfrm>
          <a:custGeom>
            <a:avLst/>
            <a:gdLst/>
            <a:ahLst/>
            <a:cxnLst/>
            <a:rect l="l" t="t" r="r" b="b"/>
            <a:pathLst>
              <a:path w="4200138" h="2402652">
                <a:moveTo>
                  <a:pt x="0" y="0"/>
                </a:moveTo>
                <a:lnTo>
                  <a:pt x="4200139" y="0"/>
                </a:lnTo>
                <a:lnTo>
                  <a:pt x="4200139" y="2402653"/>
                </a:lnTo>
                <a:lnTo>
                  <a:pt x="0" y="24026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86" t="-343" b="-34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3510595" y="3042539"/>
            <a:ext cx="4083443" cy="2615728"/>
          </a:xfrm>
          <a:custGeom>
            <a:avLst/>
            <a:gdLst/>
            <a:ahLst/>
            <a:cxnLst/>
            <a:rect l="l" t="t" r="r" b="b"/>
            <a:pathLst>
              <a:path w="4083443" h="2615728">
                <a:moveTo>
                  <a:pt x="0" y="0"/>
                </a:moveTo>
                <a:lnTo>
                  <a:pt x="4083443" y="0"/>
                </a:lnTo>
                <a:lnTo>
                  <a:pt x="4083443" y="2615728"/>
                </a:lnTo>
                <a:lnTo>
                  <a:pt x="0" y="2615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9203158" y="5996038"/>
            <a:ext cx="4510924" cy="2485293"/>
          </a:xfrm>
          <a:custGeom>
            <a:avLst/>
            <a:gdLst/>
            <a:ahLst/>
            <a:cxnLst/>
            <a:rect l="l" t="t" r="r" b="b"/>
            <a:pathLst>
              <a:path w="4510924" h="2485293">
                <a:moveTo>
                  <a:pt x="0" y="0"/>
                </a:moveTo>
                <a:lnTo>
                  <a:pt x="4510924" y="0"/>
                </a:lnTo>
                <a:lnTo>
                  <a:pt x="4510924" y="2485294"/>
                </a:lnTo>
                <a:lnTo>
                  <a:pt x="0" y="24852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339" b="-106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9203158" y="3057713"/>
            <a:ext cx="4510924" cy="2502739"/>
          </a:xfrm>
          <a:custGeom>
            <a:avLst/>
            <a:gdLst/>
            <a:ahLst/>
            <a:cxnLst/>
            <a:rect l="l" t="t" r="r" b="b"/>
            <a:pathLst>
              <a:path w="4510924" h="2502739">
                <a:moveTo>
                  <a:pt x="0" y="0"/>
                </a:moveTo>
                <a:lnTo>
                  <a:pt x="4510924" y="0"/>
                </a:lnTo>
                <a:lnTo>
                  <a:pt x="4510924" y="2502739"/>
                </a:lnTo>
                <a:lnTo>
                  <a:pt x="0" y="25027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0" y="0"/>
            <a:ext cx="4942703" cy="4114800"/>
          </a:xfrm>
          <a:custGeom>
            <a:avLst/>
            <a:gdLst/>
            <a:ahLst/>
            <a:cxnLst/>
            <a:rect l="l" t="t" r="r" b="b"/>
            <a:pathLst>
              <a:path w="4942703" h="4114800">
                <a:moveTo>
                  <a:pt x="0" y="0"/>
                </a:moveTo>
                <a:lnTo>
                  <a:pt x="4942703" y="0"/>
                </a:lnTo>
                <a:lnTo>
                  <a:pt x="49427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5190457" y="6536213"/>
            <a:ext cx="2414774" cy="2408737"/>
          </a:xfrm>
          <a:custGeom>
            <a:avLst/>
            <a:gdLst/>
            <a:ahLst/>
            <a:cxnLst/>
            <a:rect l="l" t="t" r="r" b="b"/>
            <a:pathLst>
              <a:path w="2414774" h="2408737">
                <a:moveTo>
                  <a:pt x="0" y="0"/>
                </a:moveTo>
                <a:lnTo>
                  <a:pt x="2414774" y="0"/>
                </a:lnTo>
                <a:lnTo>
                  <a:pt x="2414774" y="2408737"/>
                </a:lnTo>
                <a:lnTo>
                  <a:pt x="0" y="24087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7348765" y="9725807"/>
            <a:ext cx="2785172" cy="30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</a:pPr>
            <a:r>
              <a:rPr lang="en-US" sz="1787">
                <a:solidFill>
                  <a:srgbClr val="FFFFFF"/>
                </a:solidFill>
                <a:latin typeface="Montserrat"/>
              </a:rPr>
              <a:t>Technology Stack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-191983" y="9730403"/>
            <a:ext cx="2785172" cy="30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</a:pPr>
            <a:r>
              <a:rPr lang="en-US" sz="1787">
                <a:solidFill>
                  <a:srgbClr val="FFFFFF"/>
                </a:solidFill>
                <a:latin typeface="Montserrat"/>
              </a:rPr>
              <a:t>Objectives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911771" y="9725807"/>
            <a:ext cx="2785172" cy="30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</a:pPr>
            <a:r>
              <a:rPr lang="en-US" sz="1787">
                <a:solidFill>
                  <a:srgbClr val="FFFFFF"/>
                </a:solidFill>
                <a:latin typeface="Montserrat"/>
              </a:rPr>
              <a:t>About Dataset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430243" y="9725807"/>
            <a:ext cx="2785172" cy="30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</a:pPr>
            <a:r>
              <a:rPr lang="en-US" sz="1787">
                <a:solidFill>
                  <a:srgbClr val="FFFFFF"/>
                </a:solidFill>
                <a:latin typeface="Montserrat"/>
              </a:rPr>
              <a:t>Issues &amp; Solutions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509417" y="9730403"/>
            <a:ext cx="2785172" cy="30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</a:pPr>
            <a:r>
              <a:rPr lang="en-US" sz="1787">
                <a:solidFill>
                  <a:srgbClr val="FFFFFF"/>
                </a:solidFill>
                <a:latin typeface="Montserrat"/>
              </a:rPr>
              <a:t>Conclusion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891319" y="9730403"/>
            <a:ext cx="2785172" cy="30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</a:pPr>
            <a:r>
              <a:rPr lang="en-US" sz="1787">
                <a:solidFill>
                  <a:srgbClr val="FFFFFF"/>
                </a:solidFill>
                <a:latin typeface="Montserrat"/>
              </a:rPr>
              <a:t>Final Product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321496" y="9730403"/>
            <a:ext cx="2785172" cy="30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</a:pPr>
            <a:r>
              <a:rPr lang="en-US" sz="1787">
                <a:solidFill>
                  <a:srgbClr val="FFFFFF"/>
                </a:solidFill>
                <a:latin typeface="Montserrat"/>
              </a:rPr>
              <a:t>Improvements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155752" y="1347197"/>
            <a:ext cx="7274957" cy="1019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83"/>
              </a:lnSpc>
              <a:spcBef>
                <a:spcPct val="0"/>
              </a:spcBef>
            </a:pPr>
            <a:r>
              <a:rPr lang="en-US" sz="5987">
                <a:solidFill>
                  <a:srgbClr val="082474"/>
                </a:solidFill>
                <a:latin typeface="Montserrat Classic Bold"/>
              </a:rPr>
              <a:t>Technology </a:t>
            </a:r>
            <a:r>
              <a:rPr lang="en-US" sz="5987">
                <a:solidFill>
                  <a:srgbClr val="FF5631"/>
                </a:solidFill>
                <a:latin typeface="Montserrat Classic Bold"/>
              </a:rPr>
              <a:t>Stack</a:t>
            </a:r>
          </a:p>
        </p:txBody>
      </p:sp>
      <p:sp>
        <p:nvSpPr>
          <p:cNvPr id="30" name="Freeform 30"/>
          <p:cNvSpPr/>
          <p:nvPr/>
        </p:nvSpPr>
        <p:spPr>
          <a:xfrm>
            <a:off x="-336837" y="6676004"/>
            <a:ext cx="1647427" cy="2148205"/>
          </a:xfrm>
          <a:custGeom>
            <a:avLst/>
            <a:gdLst/>
            <a:ahLst/>
            <a:cxnLst/>
            <a:rect l="l" t="t" r="r" b="b"/>
            <a:pathLst>
              <a:path w="1647427" h="2148205">
                <a:moveTo>
                  <a:pt x="0" y="0"/>
                </a:moveTo>
                <a:lnTo>
                  <a:pt x="1647427" y="0"/>
                </a:lnTo>
                <a:lnTo>
                  <a:pt x="1647427" y="2148205"/>
                </a:lnTo>
                <a:lnTo>
                  <a:pt x="0" y="21482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0786" t="-59071" b="-6213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4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03135" y="-836765"/>
            <a:ext cx="20440038" cy="11459576"/>
            <a:chOff x="0" y="0"/>
            <a:chExt cx="27253384" cy="1527943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5916286"/>
              <a:ext cx="5466895" cy="9363148"/>
              <a:chOff x="0" y="0"/>
              <a:chExt cx="1079881" cy="184951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79881" cy="1849511"/>
              </a:xfrm>
              <a:custGeom>
                <a:avLst/>
                <a:gdLst/>
                <a:ahLst/>
                <a:cxnLst/>
                <a:rect l="l" t="t" r="r" b="b"/>
                <a:pathLst>
                  <a:path w="1079881" h="1849511">
                    <a:moveTo>
                      <a:pt x="0" y="0"/>
                    </a:moveTo>
                    <a:lnTo>
                      <a:pt x="1079881" y="0"/>
                    </a:lnTo>
                    <a:lnTo>
                      <a:pt x="1079881" y="1849511"/>
                    </a:lnTo>
                    <a:lnTo>
                      <a:pt x="0" y="1849511"/>
                    </a:lnTo>
                    <a:close/>
                  </a:path>
                </a:pathLst>
              </a:custGeom>
              <a:solidFill>
                <a:srgbClr val="004AAD">
                  <a:alpha val="7098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95250"/>
                <a:ext cx="1079881" cy="19447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06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1786489" y="0"/>
              <a:ext cx="5466895" cy="9363148"/>
              <a:chOff x="0" y="0"/>
              <a:chExt cx="1079881" cy="184951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79881" cy="1849511"/>
              </a:xfrm>
              <a:custGeom>
                <a:avLst/>
                <a:gdLst/>
                <a:ahLst/>
                <a:cxnLst/>
                <a:rect l="l" t="t" r="r" b="b"/>
                <a:pathLst>
                  <a:path w="1079881" h="1849511">
                    <a:moveTo>
                      <a:pt x="0" y="0"/>
                    </a:moveTo>
                    <a:lnTo>
                      <a:pt x="1079881" y="0"/>
                    </a:lnTo>
                    <a:lnTo>
                      <a:pt x="1079881" y="1849511"/>
                    </a:lnTo>
                    <a:lnTo>
                      <a:pt x="0" y="1849511"/>
                    </a:lnTo>
                    <a:close/>
                  </a:path>
                </a:pathLst>
              </a:custGeom>
              <a:solidFill>
                <a:srgbClr val="004AAD">
                  <a:alpha val="6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95250"/>
                <a:ext cx="1079881" cy="19447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06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1911771" y="1781148"/>
            <a:ext cx="14761000" cy="6915021"/>
            <a:chOff x="0" y="0"/>
            <a:chExt cx="4365650" cy="204515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365650" cy="2045157"/>
            </a:xfrm>
            <a:custGeom>
              <a:avLst/>
              <a:gdLst/>
              <a:ahLst/>
              <a:cxnLst/>
              <a:rect l="l" t="t" r="r" b="b"/>
              <a:pathLst>
                <a:path w="4365650" h="2045157">
                  <a:moveTo>
                    <a:pt x="30945" y="0"/>
                  </a:moveTo>
                  <a:lnTo>
                    <a:pt x="4334705" y="0"/>
                  </a:lnTo>
                  <a:cubicBezTo>
                    <a:pt x="4342912" y="0"/>
                    <a:pt x="4350783" y="3260"/>
                    <a:pt x="4356586" y="9063"/>
                  </a:cubicBezTo>
                  <a:cubicBezTo>
                    <a:pt x="4362390" y="14867"/>
                    <a:pt x="4365650" y="22738"/>
                    <a:pt x="4365650" y="30945"/>
                  </a:cubicBezTo>
                  <a:lnTo>
                    <a:pt x="4365650" y="2014212"/>
                  </a:lnTo>
                  <a:cubicBezTo>
                    <a:pt x="4365650" y="2022419"/>
                    <a:pt x="4362390" y="2030290"/>
                    <a:pt x="4356586" y="2036093"/>
                  </a:cubicBezTo>
                  <a:cubicBezTo>
                    <a:pt x="4350783" y="2041896"/>
                    <a:pt x="4342912" y="2045157"/>
                    <a:pt x="4334705" y="2045157"/>
                  </a:cubicBezTo>
                  <a:lnTo>
                    <a:pt x="30945" y="2045157"/>
                  </a:lnTo>
                  <a:cubicBezTo>
                    <a:pt x="22738" y="2045157"/>
                    <a:pt x="14867" y="2041896"/>
                    <a:pt x="9063" y="2036093"/>
                  </a:cubicBezTo>
                  <a:cubicBezTo>
                    <a:pt x="3260" y="2030290"/>
                    <a:pt x="0" y="2022419"/>
                    <a:pt x="0" y="2014212"/>
                  </a:cubicBezTo>
                  <a:lnTo>
                    <a:pt x="0" y="30945"/>
                  </a:lnTo>
                  <a:cubicBezTo>
                    <a:pt x="0" y="22738"/>
                    <a:pt x="3260" y="14867"/>
                    <a:pt x="9063" y="9063"/>
                  </a:cubicBezTo>
                  <a:cubicBezTo>
                    <a:pt x="14867" y="3260"/>
                    <a:pt x="22738" y="0"/>
                    <a:pt x="3094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FB6E8">
                    <a:alpha val="100000"/>
                  </a:srgbClr>
                </a:gs>
                <a:gs pos="100000">
                  <a:srgbClr val="2B69B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4365650" cy="21404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70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756154" y="574396"/>
            <a:ext cx="7964815" cy="1716390"/>
            <a:chOff x="0" y="0"/>
            <a:chExt cx="2355639" cy="50763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55639" cy="507632"/>
            </a:xfrm>
            <a:custGeom>
              <a:avLst/>
              <a:gdLst/>
              <a:ahLst/>
              <a:cxnLst/>
              <a:rect l="l" t="t" r="r" b="b"/>
              <a:pathLst>
                <a:path w="2355639" h="507632">
                  <a:moveTo>
                    <a:pt x="57349" y="0"/>
                  </a:moveTo>
                  <a:lnTo>
                    <a:pt x="2298291" y="0"/>
                  </a:lnTo>
                  <a:cubicBezTo>
                    <a:pt x="2313500" y="0"/>
                    <a:pt x="2328087" y="6042"/>
                    <a:pt x="2338842" y="16797"/>
                  </a:cubicBezTo>
                  <a:cubicBezTo>
                    <a:pt x="2349597" y="27552"/>
                    <a:pt x="2355639" y="42139"/>
                    <a:pt x="2355639" y="57349"/>
                  </a:cubicBezTo>
                  <a:lnTo>
                    <a:pt x="2355639" y="450283"/>
                  </a:lnTo>
                  <a:cubicBezTo>
                    <a:pt x="2355639" y="481956"/>
                    <a:pt x="2329963" y="507632"/>
                    <a:pt x="2298291" y="507632"/>
                  </a:cubicBezTo>
                  <a:lnTo>
                    <a:pt x="57349" y="507632"/>
                  </a:lnTo>
                  <a:cubicBezTo>
                    <a:pt x="25676" y="507632"/>
                    <a:pt x="0" y="481956"/>
                    <a:pt x="0" y="450283"/>
                  </a:cubicBezTo>
                  <a:lnTo>
                    <a:pt x="0" y="57349"/>
                  </a:lnTo>
                  <a:cubicBezTo>
                    <a:pt x="0" y="42139"/>
                    <a:pt x="6042" y="27552"/>
                    <a:pt x="16797" y="16797"/>
                  </a:cubicBezTo>
                  <a:cubicBezTo>
                    <a:pt x="27552" y="6042"/>
                    <a:pt x="42139" y="0"/>
                    <a:pt x="573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FB6E8">
                    <a:alpha val="100000"/>
                  </a:srgbClr>
                </a:gs>
                <a:gs pos="100000">
                  <a:srgbClr val="2B69B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0"/>
              <a:ext cx="2355639" cy="6028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70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290463" y="53209"/>
            <a:ext cx="18259326" cy="9867733"/>
          </a:xfrm>
          <a:custGeom>
            <a:avLst/>
            <a:gdLst/>
            <a:ahLst/>
            <a:cxnLst/>
            <a:rect l="l" t="t" r="r" b="b"/>
            <a:pathLst>
              <a:path w="18259326" h="9553860">
                <a:moveTo>
                  <a:pt x="0" y="0"/>
                </a:moveTo>
                <a:lnTo>
                  <a:pt x="18259326" y="0"/>
                </a:lnTo>
                <a:lnTo>
                  <a:pt x="18259326" y="9553860"/>
                </a:lnTo>
                <a:lnTo>
                  <a:pt x="0" y="95538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-6110" r="-611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6922463" y="9531289"/>
            <a:ext cx="1365537" cy="765236"/>
            <a:chOff x="0" y="0"/>
            <a:chExt cx="359648" cy="20154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59648" cy="201544"/>
            </a:xfrm>
            <a:custGeom>
              <a:avLst/>
              <a:gdLst/>
              <a:ahLst/>
              <a:cxnLst/>
              <a:rect l="l" t="t" r="r" b="b"/>
              <a:pathLst>
                <a:path w="359648" h="201544">
                  <a:moveTo>
                    <a:pt x="0" y="0"/>
                  </a:moveTo>
                  <a:lnTo>
                    <a:pt x="359648" y="0"/>
                  </a:lnTo>
                  <a:lnTo>
                    <a:pt x="359648" y="201544"/>
                  </a:lnTo>
                  <a:lnTo>
                    <a:pt x="0" y="201544"/>
                  </a:lnTo>
                  <a:close/>
                </a:path>
              </a:pathLst>
            </a:custGeom>
            <a:solidFill>
              <a:srgbClr val="004AAD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359648" cy="2682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05"/>
                </a:lnSpc>
              </a:pPr>
              <a:r>
                <a:rPr lang="en-US" sz="3075">
                  <a:solidFill>
                    <a:srgbClr val="FFFFFF"/>
                  </a:solidFill>
                  <a:latin typeface="Montserrat Bold"/>
                </a:rPr>
                <a:t>5</a:t>
              </a:r>
            </a:p>
          </p:txBody>
        </p:sp>
      </p:grpSp>
      <p:sp>
        <p:nvSpPr>
          <p:cNvPr id="19" name="AutoShape 19"/>
          <p:cNvSpPr/>
          <p:nvPr/>
        </p:nvSpPr>
        <p:spPr>
          <a:xfrm>
            <a:off x="-336837" y="9553860"/>
            <a:ext cx="172593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7276276" y="9725807"/>
            <a:ext cx="2785172" cy="30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</a:pPr>
            <a:r>
              <a:rPr lang="en-US" sz="1787">
                <a:solidFill>
                  <a:srgbClr val="FFFFFF"/>
                </a:solidFill>
                <a:latin typeface="Montserrat"/>
              </a:rPr>
              <a:t>Technology Stack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509417" y="9730403"/>
            <a:ext cx="2785172" cy="30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</a:pPr>
            <a:r>
              <a:rPr lang="en-US" sz="1787">
                <a:solidFill>
                  <a:srgbClr val="FFFFFF"/>
                </a:solidFill>
                <a:latin typeface="Montserrat"/>
              </a:rPr>
              <a:t>Conclusion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891319" y="9730403"/>
            <a:ext cx="2785172" cy="30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</a:pPr>
            <a:r>
              <a:rPr lang="en-US" sz="1787">
                <a:solidFill>
                  <a:srgbClr val="FFFFFF"/>
                </a:solidFill>
                <a:latin typeface="Montserrat"/>
              </a:rPr>
              <a:t>Final Product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321496" y="9730403"/>
            <a:ext cx="2785172" cy="30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</a:pPr>
            <a:r>
              <a:rPr lang="en-US" sz="1787">
                <a:solidFill>
                  <a:srgbClr val="FFFFFF"/>
                </a:solidFill>
                <a:latin typeface="Montserrat"/>
              </a:rPr>
              <a:t>Improvements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0217559" y="9677400"/>
            <a:ext cx="2132690" cy="489163"/>
            <a:chOff x="0" y="0"/>
            <a:chExt cx="561696" cy="12883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61696" cy="128833"/>
            </a:xfrm>
            <a:custGeom>
              <a:avLst/>
              <a:gdLst/>
              <a:ahLst/>
              <a:cxnLst/>
              <a:rect l="l" t="t" r="r" b="b"/>
              <a:pathLst>
                <a:path w="561696" h="128833">
                  <a:moveTo>
                    <a:pt x="0" y="0"/>
                  </a:moveTo>
                  <a:lnTo>
                    <a:pt x="561696" y="0"/>
                  </a:lnTo>
                  <a:lnTo>
                    <a:pt x="561696" y="128833"/>
                  </a:lnTo>
                  <a:lnTo>
                    <a:pt x="0" y="128833"/>
                  </a:lnTo>
                  <a:close/>
                </a:path>
              </a:pathLst>
            </a:custGeom>
            <a:solidFill>
              <a:srgbClr val="FFFFFF">
                <a:alpha val="4392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28575"/>
              <a:ext cx="561696" cy="157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22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206394" y="2668965"/>
            <a:ext cx="6470097" cy="3090815"/>
            <a:chOff x="0" y="0"/>
            <a:chExt cx="1500274" cy="812800"/>
          </a:xfrm>
        </p:grpSpPr>
        <p:sp>
          <p:nvSpPr>
            <p:cNvPr id="28" name="Freeform 28">
              <a:hlinkClick r:id="rId4" tooltip="http://ec2-3-7-55-154.ap-south-1.compute.amazonaws.com:8080"/>
            </p:cNvPr>
            <p:cNvSpPr/>
            <p:nvPr/>
          </p:nvSpPr>
          <p:spPr>
            <a:xfrm>
              <a:off x="0" y="0"/>
              <a:ext cx="1500274" cy="812800"/>
            </a:xfrm>
            <a:custGeom>
              <a:avLst/>
              <a:gdLst/>
              <a:ahLst/>
              <a:cxnLst/>
              <a:rect l="l" t="t" r="r" b="b"/>
              <a:pathLst>
                <a:path w="1500274" h="812800">
                  <a:moveTo>
                    <a:pt x="1500274" y="406400"/>
                  </a:moveTo>
                  <a:lnTo>
                    <a:pt x="1093874" y="0"/>
                  </a:lnTo>
                  <a:lnTo>
                    <a:pt x="1093874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093874" y="609600"/>
                  </a:lnTo>
                  <a:lnTo>
                    <a:pt x="1093874" y="812800"/>
                  </a:lnTo>
                  <a:lnTo>
                    <a:pt x="1500274" y="406400"/>
                  </a:lnTo>
                  <a:close/>
                </a:path>
              </a:pathLst>
            </a:custGeom>
            <a:solidFill>
              <a:srgbClr val="085FC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165100"/>
              <a:ext cx="139867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2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-191983" y="9730403"/>
            <a:ext cx="2785172" cy="30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</a:pPr>
            <a:r>
              <a:rPr lang="en-US" sz="1787" dirty="0">
                <a:solidFill>
                  <a:srgbClr val="FFFFFF"/>
                </a:solidFill>
                <a:latin typeface="Montserrat"/>
              </a:rPr>
              <a:t>Objectives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911771" y="9725807"/>
            <a:ext cx="2785172" cy="30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</a:pPr>
            <a:r>
              <a:rPr lang="en-US" sz="1787">
                <a:solidFill>
                  <a:srgbClr val="FFFFFF"/>
                </a:solidFill>
                <a:latin typeface="Montserrat"/>
              </a:rPr>
              <a:t>About Dataset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430243" y="9725807"/>
            <a:ext cx="2785172" cy="30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</a:pPr>
            <a:r>
              <a:rPr lang="en-US" sz="1787">
                <a:solidFill>
                  <a:srgbClr val="FFFFFF"/>
                </a:solidFill>
                <a:latin typeface="Montserrat"/>
              </a:rPr>
              <a:t>Issues &amp; Solutions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520859" y="904875"/>
            <a:ext cx="7274957" cy="1111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83"/>
              </a:lnSpc>
              <a:spcBef>
                <a:spcPct val="0"/>
              </a:spcBef>
            </a:pPr>
            <a:r>
              <a:rPr lang="en-US" sz="6487" dirty="0">
                <a:solidFill>
                  <a:srgbClr val="082474"/>
                </a:solidFill>
                <a:latin typeface="Montserrat Classic Bold"/>
              </a:rPr>
              <a:t>Final </a:t>
            </a:r>
            <a:r>
              <a:rPr lang="en-US" sz="6487" dirty="0">
                <a:solidFill>
                  <a:srgbClr val="FF5631"/>
                </a:solidFill>
                <a:latin typeface="Montserrat Classic Bold"/>
              </a:rPr>
              <a:t>Product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803963" y="3664469"/>
            <a:ext cx="7274957" cy="9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63"/>
              </a:lnSpc>
              <a:spcBef>
                <a:spcPct val="0"/>
              </a:spcBef>
            </a:pPr>
            <a:r>
              <a:rPr lang="en-US" sz="5688" u="sng" dirty="0">
                <a:solidFill>
                  <a:srgbClr val="FF6969"/>
                </a:solidFill>
                <a:latin typeface="Montserrat Classic Bold"/>
                <a:hlinkClick r:id="rId4" tooltip="http://ec2-3-7-55-154.ap-south-1.compute.amazonaws.com:8080"/>
              </a:rPr>
              <a:t>DATA VISTA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8E6FE7-BCCC-E817-C701-C1A8C28EFAC7}"/>
              </a:ext>
            </a:extLst>
          </p:cNvPr>
          <p:cNvSpPr txBox="1"/>
          <p:nvPr/>
        </p:nvSpPr>
        <p:spPr>
          <a:xfrm>
            <a:off x="62234" y="4526369"/>
            <a:ext cx="28112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Login Details: </a:t>
            </a:r>
            <a:r>
              <a:rPr lang="en-IN" sz="18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grpSp>
        <p:nvGrpSpPr>
          <p:cNvPr id="36" name="Group 13">
            <a:extLst>
              <a:ext uri="{FF2B5EF4-FFF2-40B4-BE49-F238E27FC236}">
                <a16:creationId xmlns:a16="http://schemas.microsoft.com/office/drawing/2014/main" id="{63F59C77-4971-C6A8-F2A4-93B29E3C5D84}"/>
              </a:ext>
            </a:extLst>
          </p:cNvPr>
          <p:cNvGrpSpPr/>
          <p:nvPr/>
        </p:nvGrpSpPr>
        <p:grpSpPr>
          <a:xfrm>
            <a:off x="44946" y="5159022"/>
            <a:ext cx="8718054" cy="4278359"/>
            <a:chOff x="0" y="0"/>
            <a:chExt cx="2355639" cy="416101"/>
          </a:xfrm>
        </p:grpSpPr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95B38310-6F93-8F35-34E3-E3F325D0EE58}"/>
                </a:ext>
              </a:extLst>
            </p:cNvPr>
            <p:cNvSpPr/>
            <p:nvPr/>
          </p:nvSpPr>
          <p:spPr>
            <a:xfrm>
              <a:off x="0" y="0"/>
              <a:ext cx="2355639" cy="416101"/>
            </a:xfrm>
            <a:custGeom>
              <a:avLst/>
              <a:gdLst/>
              <a:ahLst/>
              <a:cxnLst/>
              <a:rect l="l" t="t" r="r" b="b"/>
              <a:pathLst>
                <a:path w="2355639" h="416101">
                  <a:moveTo>
                    <a:pt x="57349" y="0"/>
                  </a:moveTo>
                  <a:lnTo>
                    <a:pt x="2298291" y="0"/>
                  </a:lnTo>
                  <a:cubicBezTo>
                    <a:pt x="2313500" y="0"/>
                    <a:pt x="2328087" y="6042"/>
                    <a:pt x="2338842" y="16797"/>
                  </a:cubicBezTo>
                  <a:cubicBezTo>
                    <a:pt x="2349597" y="27552"/>
                    <a:pt x="2355639" y="42139"/>
                    <a:pt x="2355639" y="57349"/>
                  </a:cubicBezTo>
                  <a:lnTo>
                    <a:pt x="2355639" y="358752"/>
                  </a:lnTo>
                  <a:cubicBezTo>
                    <a:pt x="2355639" y="390425"/>
                    <a:pt x="2329963" y="416101"/>
                    <a:pt x="2298291" y="416101"/>
                  </a:cubicBezTo>
                  <a:lnTo>
                    <a:pt x="57349" y="416101"/>
                  </a:lnTo>
                  <a:cubicBezTo>
                    <a:pt x="42139" y="416101"/>
                    <a:pt x="27552" y="410058"/>
                    <a:pt x="16797" y="399303"/>
                  </a:cubicBezTo>
                  <a:cubicBezTo>
                    <a:pt x="6042" y="388548"/>
                    <a:pt x="0" y="373962"/>
                    <a:pt x="0" y="358752"/>
                  </a:cubicBezTo>
                  <a:lnTo>
                    <a:pt x="0" y="57349"/>
                  </a:lnTo>
                  <a:cubicBezTo>
                    <a:pt x="0" y="42139"/>
                    <a:pt x="6042" y="27552"/>
                    <a:pt x="16797" y="16797"/>
                  </a:cubicBezTo>
                  <a:cubicBezTo>
                    <a:pt x="27552" y="6042"/>
                    <a:pt x="42139" y="0"/>
                    <a:pt x="573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FB6E8">
                    <a:alpha val="100000"/>
                  </a:srgbClr>
                </a:gs>
                <a:gs pos="100000">
                  <a:srgbClr val="2B69B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15">
              <a:extLst>
                <a:ext uri="{FF2B5EF4-FFF2-40B4-BE49-F238E27FC236}">
                  <a16:creationId xmlns:a16="http://schemas.microsoft.com/office/drawing/2014/main" id="{D3B41EF8-21EE-6CB2-76A6-7F78595728DA}"/>
                </a:ext>
              </a:extLst>
            </p:cNvPr>
            <p:cNvSpPr txBox="1"/>
            <p:nvPr/>
          </p:nvSpPr>
          <p:spPr>
            <a:xfrm>
              <a:off x="0" y="-95250"/>
              <a:ext cx="2355639" cy="5113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706"/>
                </a:lnSpc>
                <a:spcBef>
                  <a:spcPct val="0"/>
                </a:spcBef>
              </a:pPr>
              <a:endParaRPr/>
            </a:p>
          </p:txBody>
        </p:sp>
      </p:grp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AA5FA9A9-BDA0-1D40-7227-F1074FD1CC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788767"/>
              </p:ext>
            </p:extLst>
          </p:nvPr>
        </p:nvGraphicFramePr>
        <p:xfrm>
          <a:off x="189449" y="5274841"/>
          <a:ext cx="8431074" cy="4075383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685780">
                  <a:extLst>
                    <a:ext uri="{9D8B030D-6E8A-4147-A177-3AD203B41FA5}">
                      <a16:colId xmlns:a16="http://schemas.microsoft.com/office/drawing/2014/main" val="1633019399"/>
                    </a:ext>
                  </a:extLst>
                </a:gridCol>
                <a:gridCol w="3697840">
                  <a:extLst>
                    <a:ext uri="{9D8B030D-6E8A-4147-A177-3AD203B41FA5}">
                      <a16:colId xmlns:a16="http://schemas.microsoft.com/office/drawing/2014/main" val="4203785528"/>
                    </a:ext>
                  </a:extLst>
                </a:gridCol>
                <a:gridCol w="1452243">
                  <a:extLst>
                    <a:ext uri="{9D8B030D-6E8A-4147-A177-3AD203B41FA5}">
                      <a16:colId xmlns:a16="http://schemas.microsoft.com/office/drawing/2014/main" val="1742025935"/>
                    </a:ext>
                  </a:extLst>
                </a:gridCol>
                <a:gridCol w="2595211">
                  <a:extLst>
                    <a:ext uri="{9D8B030D-6E8A-4147-A177-3AD203B41FA5}">
                      <a16:colId xmlns:a16="http://schemas.microsoft.com/office/drawing/2014/main" val="2011385518"/>
                    </a:ext>
                  </a:extLst>
                </a:gridCol>
              </a:tblGrid>
              <a:tr h="37489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 b="1">
                          <a:effectLst/>
                        </a:rPr>
                        <a:t>Sl.No</a:t>
                      </a:r>
                      <a:r>
                        <a:rPr lang="en-IN" sz="1000" b="0">
                          <a:effectLst/>
                        </a:rPr>
                        <a:t> </a:t>
                      </a:r>
                      <a:endParaRPr lang="en-IN" sz="1600" b="0" i="0">
                        <a:effectLst/>
                      </a:endParaRPr>
                    </a:p>
                  </a:txBody>
                  <a:tcPr marL="79403" marR="79403" marT="39701" marB="39701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IN" sz="1000" b="1" dirty="0">
                          <a:effectLst/>
                        </a:rPr>
                        <a:t>Username</a:t>
                      </a:r>
                      <a:r>
                        <a:rPr lang="en-IN" sz="1000" b="0" dirty="0">
                          <a:effectLst/>
                        </a:rPr>
                        <a:t> </a:t>
                      </a:r>
                      <a:endParaRPr lang="en-IN" sz="1600" b="0" i="0" dirty="0">
                        <a:effectLst/>
                      </a:endParaRPr>
                    </a:p>
                  </a:txBody>
                  <a:tcPr marL="79403" marR="79403" marT="39701" marB="39701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IN" sz="1000" b="1">
                          <a:effectLst/>
                        </a:rPr>
                        <a:t>Password</a:t>
                      </a:r>
                      <a:r>
                        <a:rPr lang="en-IN" sz="1000" b="0">
                          <a:effectLst/>
                        </a:rPr>
                        <a:t> </a:t>
                      </a:r>
                      <a:endParaRPr lang="en-IN" sz="1600" b="0" i="0">
                        <a:effectLst/>
                      </a:endParaRPr>
                    </a:p>
                  </a:txBody>
                  <a:tcPr marL="79403" marR="79403" marT="39701" marB="39701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IN" sz="1000" b="1">
                          <a:effectLst/>
                        </a:rPr>
                        <a:t>Role</a:t>
                      </a:r>
                      <a:r>
                        <a:rPr lang="en-IN" sz="1000" b="0">
                          <a:effectLst/>
                        </a:rPr>
                        <a:t> </a:t>
                      </a:r>
                      <a:endParaRPr lang="en-IN" sz="1600" b="0" i="0">
                        <a:effectLst/>
                      </a:endParaRPr>
                    </a:p>
                  </a:txBody>
                  <a:tcPr marL="79403" marR="79403" marT="39701" marB="39701"/>
                </a:tc>
                <a:extLst>
                  <a:ext uri="{0D108BD9-81ED-4DB2-BD59-A6C34878D82A}">
                    <a16:rowId xmlns:a16="http://schemas.microsoft.com/office/drawing/2014/main" val="115009661"/>
                  </a:ext>
                </a:extLst>
              </a:tr>
              <a:tr h="365676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 b="0">
                          <a:effectLst/>
                        </a:rPr>
                        <a:t>1 </a:t>
                      </a:r>
                      <a:endParaRPr lang="en-IN" sz="1600" b="0" i="0">
                        <a:effectLst/>
                      </a:endParaRPr>
                    </a:p>
                  </a:txBody>
                  <a:tcPr marL="79403" marR="79403" marT="39701" marB="39701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 b="0">
                          <a:effectLst/>
                        </a:rPr>
                        <a:t>KuhuPatil@DSU0136.onmicrosoft.com </a:t>
                      </a:r>
                      <a:endParaRPr lang="en-IN" sz="1600" b="0" i="0">
                        <a:effectLst/>
                      </a:endParaRPr>
                    </a:p>
                  </a:txBody>
                  <a:tcPr marL="79403" marR="79403" marT="39701" marB="39701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 b="0">
                          <a:effectLst/>
                        </a:rPr>
                        <a:t>Kuhu@1234 </a:t>
                      </a:r>
                      <a:endParaRPr lang="en-IN" sz="1600" b="0" i="0">
                        <a:effectLst/>
                      </a:endParaRPr>
                    </a:p>
                  </a:txBody>
                  <a:tcPr marL="79403" marR="79403" marT="39701" marB="39701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 b="0">
                          <a:effectLst/>
                        </a:rPr>
                        <a:t>Product Manager </a:t>
                      </a:r>
                      <a:endParaRPr lang="en-IN" sz="1600" b="0" i="0">
                        <a:effectLst/>
                      </a:endParaRPr>
                    </a:p>
                  </a:txBody>
                  <a:tcPr marL="79403" marR="79403" marT="39701" marB="39701"/>
                </a:tc>
                <a:extLst>
                  <a:ext uri="{0D108BD9-81ED-4DB2-BD59-A6C34878D82A}">
                    <a16:rowId xmlns:a16="http://schemas.microsoft.com/office/drawing/2014/main" val="1314824970"/>
                  </a:ext>
                </a:extLst>
              </a:tr>
              <a:tr h="365676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 b="0">
                          <a:effectLst/>
                        </a:rPr>
                        <a:t>2 </a:t>
                      </a:r>
                      <a:endParaRPr lang="en-IN" sz="1600" b="0" i="0">
                        <a:effectLst/>
                      </a:endParaRPr>
                    </a:p>
                  </a:txBody>
                  <a:tcPr marL="79403" marR="79403" marT="39701" marB="39701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 b="0">
                          <a:effectLst/>
                        </a:rPr>
                        <a:t>Abhishek@DSU0136.onmicrosoft.com </a:t>
                      </a:r>
                      <a:endParaRPr lang="en-IN" sz="1600" b="0" i="0">
                        <a:effectLst/>
                      </a:endParaRPr>
                    </a:p>
                  </a:txBody>
                  <a:tcPr marL="79403" marR="79403" marT="39701" marB="39701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 b="0">
                          <a:effectLst/>
                        </a:rPr>
                        <a:t>Appu@123 </a:t>
                      </a:r>
                      <a:endParaRPr lang="en-IN" sz="1600" b="0" i="0">
                        <a:effectLst/>
                      </a:endParaRPr>
                    </a:p>
                  </a:txBody>
                  <a:tcPr marL="79403" marR="79403" marT="39701" marB="39701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 b="0">
                          <a:effectLst/>
                        </a:rPr>
                        <a:t>Sales Manager </a:t>
                      </a:r>
                      <a:endParaRPr lang="en-IN" sz="1600" b="0" i="0">
                        <a:effectLst/>
                      </a:endParaRPr>
                    </a:p>
                  </a:txBody>
                  <a:tcPr marL="79403" marR="79403" marT="39701" marB="39701"/>
                </a:tc>
                <a:extLst>
                  <a:ext uri="{0D108BD9-81ED-4DB2-BD59-A6C34878D82A}">
                    <a16:rowId xmlns:a16="http://schemas.microsoft.com/office/drawing/2014/main" val="2897711104"/>
                  </a:ext>
                </a:extLst>
              </a:tr>
              <a:tr h="365676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 b="0">
                          <a:effectLst/>
                        </a:rPr>
                        <a:t>3 </a:t>
                      </a:r>
                      <a:endParaRPr lang="en-IN" sz="1600" b="0" i="0">
                        <a:effectLst/>
                      </a:endParaRPr>
                    </a:p>
                  </a:txBody>
                  <a:tcPr marL="79403" marR="79403" marT="39701" marB="39701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 b="0">
                          <a:effectLst/>
                        </a:rPr>
                        <a:t>Sahiti@DSU0136.onmicrosoft.com </a:t>
                      </a:r>
                      <a:endParaRPr lang="en-IN" sz="1600" b="0" i="0">
                        <a:effectLst/>
                      </a:endParaRPr>
                    </a:p>
                  </a:txBody>
                  <a:tcPr marL="79403" marR="79403" marT="39701" marB="39701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 b="0">
                          <a:effectLst/>
                        </a:rPr>
                        <a:t>Infosys@1234 </a:t>
                      </a:r>
                      <a:endParaRPr lang="en-IN" sz="1600" b="0" i="0">
                        <a:effectLst/>
                      </a:endParaRPr>
                    </a:p>
                  </a:txBody>
                  <a:tcPr marL="79403" marR="79403" marT="39701" marB="39701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 b="0">
                          <a:effectLst/>
                        </a:rPr>
                        <a:t>Product Team member </a:t>
                      </a:r>
                      <a:endParaRPr lang="en-IN" sz="1600" b="0" i="0">
                        <a:effectLst/>
                      </a:endParaRPr>
                    </a:p>
                  </a:txBody>
                  <a:tcPr marL="79403" marR="79403" marT="39701" marB="39701"/>
                </a:tc>
                <a:extLst>
                  <a:ext uri="{0D108BD9-81ED-4DB2-BD59-A6C34878D82A}">
                    <a16:rowId xmlns:a16="http://schemas.microsoft.com/office/drawing/2014/main" val="278568401"/>
                  </a:ext>
                </a:extLst>
              </a:tr>
              <a:tr h="365676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 b="0">
                          <a:effectLst/>
                        </a:rPr>
                        <a:t>4 </a:t>
                      </a:r>
                      <a:endParaRPr lang="en-IN" sz="1600" b="0" i="0">
                        <a:effectLst/>
                      </a:endParaRPr>
                    </a:p>
                  </a:txBody>
                  <a:tcPr marL="79403" marR="79403" marT="39701" marB="39701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 b="0">
                          <a:effectLst/>
                        </a:rPr>
                        <a:t>Sravani@DSU0136.onmicrosoft.com </a:t>
                      </a:r>
                      <a:endParaRPr lang="en-IN" sz="1600" b="0" i="0">
                        <a:effectLst/>
                      </a:endParaRPr>
                    </a:p>
                  </a:txBody>
                  <a:tcPr marL="79403" marR="79403" marT="39701" marB="39701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 b="0">
                          <a:effectLst/>
                        </a:rPr>
                        <a:t>Infosys@1234 </a:t>
                      </a:r>
                      <a:endParaRPr lang="en-IN" sz="1600" b="0" i="0">
                        <a:effectLst/>
                      </a:endParaRPr>
                    </a:p>
                  </a:txBody>
                  <a:tcPr marL="79403" marR="79403" marT="39701" marB="39701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 b="0" dirty="0">
                          <a:effectLst/>
                        </a:rPr>
                        <a:t>Product Team member </a:t>
                      </a:r>
                      <a:endParaRPr lang="en-IN" sz="1600" b="0" i="0" dirty="0">
                        <a:effectLst/>
                      </a:endParaRPr>
                    </a:p>
                  </a:txBody>
                  <a:tcPr marL="79403" marR="79403" marT="39701" marB="39701"/>
                </a:tc>
                <a:extLst>
                  <a:ext uri="{0D108BD9-81ED-4DB2-BD59-A6C34878D82A}">
                    <a16:rowId xmlns:a16="http://schemas.microsoft.com/office/drawing/2014/main" val="2560013167"/>
                  </a:ext>
                </a:extLst>
              </a:tr>
              <a:tr h="365676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 b="0">
                          <a:effectLst/>
                        </a:rPr>
                        <a:t>5 </a:t>
                      </a:r>
                      <a:endParaRPr lang="en-IN" sz="1600" b="0" i="0">
                        <a:effectLst/>
                      </a:endParaRPr>
                    </a:p>
                  </a:txBody>
                  <a:tcPr marL="79403" marR="79403" marT="39701" marB="39701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 b="0" dirty="0">
                          <a:effectLst/>
                        </a:rPr>
                        <a:t>Shrutika@DSU0136.onmicrosoft.com </a:t>
                      </a:r>
                      <a:endParaRPr lang="en-IN" sz="1600" b="0" i="0" dirty="0">
                        <a:effectLst/>
                      </a:endParaRPr>
                    </a:p>
                  </a:txBody>
                  <a:tcPr marL="79403" marR="79403" marT="39701" marB="39701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 b="0">
                          <a:effectLst/>
                        </a:rPr>
                        <a:t>Infosys@1234 </a:t>
                      </a:r>
                      <a:endParaRPr lang="en-IN" sz="1600" b="0" i="0">
                        <a:effectLst/>
                      </a:endParaRPr>
                    </a:p>
                  </a:txBody>
                  <a:tcPr marL="79403" marR="79403" marT="39701" marB="39701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 b="0">
                          <a:effectLst/>
                        </a:rPr>
                        <a:t>Sales team member EAST </a:t>
                      </a:r>
                      <a:endParaRPr lang="en-IN" sz="1600" b="0" i="0">
                        <a:effectLst/>
                      </a:endParaRPr>
                    </a:p>
                  </a:txBody>
                  <a:tcPr marL="79403" marR="79403" marT="39701" marB="39701"/>
                </a:tc>
                <a:extLst>
                  <a:ext uri="{0D108BD9-81ED-4DB2-BD59-A6C34878D82A}">
                    <a16:rowId xmlns:a16="http://schemas.microsoft.com/office/drawing/2014/main" val="4160306232"/>
                  </a:ext>
                </a:extLst>
              </a:tr>
              <a:tr h="365676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 b="0">
                          <a:effectLst/>
                        </a:rPr>
                        <a:t>6 </a:t>
                      </a:r>
                      <a:endParaRPr lang="en-IN" sz="1600" b="0" i="0">
                        <a:effectLst/>
                      </a:endParaRPr>
                    </a:p>
                  </a:txBody>
                  <a:tcPr marL="79403" marR="79403" marT="39701" marB="39701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 b="0" dirty="0">
                          <a:effectLst/>
                        </a:rPr>
                        <a:t>Shravanthi@DSU0136.onmicrosoft.com </a:t>
                      </a:r>
                      <a:endParaRPr lang="en-IN" sz="1600" b="0" i="0" dirty="0">
                        <a:effectLst/>
                      </a:endParaRPr>
                    </a:p>
                  </a:txBody>
                  <a:tcPr marL="79403" marR="79403" marT="39701" marB="39701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 b="0">
                          <a:effectLst/>
                        </a:rPr>
                        <a:t>Infosys@1234 </a:t>
                      </a:r>
                      <a:endParaRPr lang="en-IN" sz="1600" b="0" i="0">
                        <a:effectLst/>
                      </a:endParaRPr>
                    </a:p>
                  </a:txBody>
                  <a:tcPr marL="79403" marR="79403" marT="39701" marB="39701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 b="0">
                          <a:effectLst/>
                        </a:rPr>
                        <a:t>Sales Team member MIDWEST </a:t>
                      </a:r>
                      <a:endParaRPr lang="en-IN" sz="1600" b="0" i="0">
                        <a:effectLst/>
                      </a:endParaRPr>
                    </a:p>
                  </a:txBody>
                  <a:tcPr marL="79403" marR="79403" marT="39701" marB="39701"/>
                </a:tc>
                <a:extLst>
                  <a:ext uri="{0D108BD9-81ED-4DB2-BD59-A6C34878D82A}">
                    <a16:rowId xmlns:a16="http://schemas.microsoft.com/office/drawing/2014/main" val="3062252265"/>
                  </a:ext>
                </a:extLst>
              </a:tr>
              <a:tr h="365676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 b="0">
                          <a:effectLst/>
                        </a:rPr>
                        <a:t>7 </a:t>
                      </a:r>
                      <a:endParaRPr lang="en-IN" sz="1600" b="0" i="0">
                        <a:effectLst/>
                      </a:endParaRPr>
                    </a:p>
                  </a:txBody>
                  <a:tcPr marL="79403" marR="79403" marT="39701" marB="39701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 b="0" dirty="0">
                          <a:effectLst/>
                        </a:rPr>
                        <a:t>Aayushi@DSU0136.onmicrosoft.com </a:t>
                      </a:r>
                      <a:endParaRPr lang="en-IN" sz="1600" b="0" i="0" dirty="0">
                        <a:effectLst/>
                      </a:endParaRPr>
                    </a:p>
                  </a:txBody>
                  <a:tcPr marL="79403" marR="79403" marT="39701" marB="39701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 b="0" dirty="0">
                          <a:effectLst/>
                        </a:rPr>
                        <a:t>Infosys@1234 </a:t>
                      </a:r>
                      <a:endParaRPr lang="en-IN" sz="1600" b="0" i="0" dirty="0">
                        <a:effectLst/>
                      </a:endParaRPr>
                    </a:p>
                  </a:txBody>
                  <a:tcPr marL="79403" marR="79403" marT="39701" marB="39701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 b="0">
                          <a:effectLst/>
                        </a:rPr>
                        <a:t>Sales Team member SOUTH </a:t>
                      </a:r>
                      <a:endParaRPr lang="en-IN" sz="1600" b="0" i="0">
                        <a:effectLst/>
                      </a:endParaRPr>
                    </a:p>
                  </a:txBody>
                  <a:tcPr marL="79403" marR="79403" marT="39701" marB="39701"/>
                </a:tc>
                <a:extLst>
                  <a:ext uri="{0D108BD9-81ED-4DB2-BD59-A6C34878D82A}">
                    <a16:rowId xmlns:a16="http://schemas.microsoft.com/office/drawing/2014/main" val="3370838026"/>
                  </a:ext>
                </a:extLst>
              </a:tr>
              <a:tr h="365676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 b="0">
                          <a:effectLst/>
                        </a:rPr>
                        <a:t>8 </a:t>
                      </a:r>
                      <a:endParaRPr lang="en-IN" sz="1600" b="0" i="0">
                        <a:effectLst/>
                      </a:endParaRPr>
                    </a:p>
                  </a:txBody>
                  <a:tcPr marL="79403" marR="79403" marT="39701" marB="39701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 b="0">
                          <a:effectLst/>
                        </a:rPr>
                        <a:t>Gayatri@DSU0136.onmicrosoft.com </a:t>
                      </a:r>
                      <a:endParaRPr lang="en-IN" sz="1600" b="0" i="0">
                        <a:effectLst/>
                      </a:endParaRPr>
                    </a:p>
                  </a:txBody>
                  <a:tcPr marL="79403" marR="79403" marT="39701" marB="39701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 b="0">
                          <a:effectLst/>
                        </a:rPr>
                        <a:t>Infosys@1234 </a:t>
                      </a:r>
                      <a:endParaRPr lang="en-IN" sz="1600" b="0" i="0">
                        <a:effectLst/>
                      </a:endParaRPr>
                    </a:p>
                  </a:txBody>
                  <a:tcPr marL="79403" marR="79403" marT="39701" marB="39701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 b="0">
                          <a:effectLst/>
                        </a:rPr>
                        <a:t>Sales Team member WEST </a:t>
                      </a:r>
                      <a:endParaRPr lang="en-IN" sz="1600" b="0" i="0">
                        <a:effectLst/>
                      </a:endParaRPr>
                    </a:p>
                  </a:txBody>
                  <a:tcPr marL="79403" marR="79403" marT="39701" marB="39701"/>
                </a:tc>
                <a:extLst>
                  <a:ext uri="{0D108BD9-81ED-4DB2-BD59-A6C34878D82A}">
                    <a16:rowId xmlns:a16="http://schemas.microsoft.com/office/drawing/2014/main" val="4238915775"/>
                  </a:ext>
                </a:extLst>
              </a:tr>
              <a:tr h="221701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 b="0">
                          <a:effectLst/>
                        </a:rPr>
                        <a:t>9 </a:t>
                      </a:r>
                      <a:endParaRPr lang="en-IN" sz="1600" b="0" i="0">
                        <a:effectLst/>
                      </a:endParaRPr>
                    </a:p>
                  </a:txBody>
                  <a:tcPr marL="79403" marR="79403" marT="39701" marB="39701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 b="0">
                          <a:effectLst/>
                        </a:rPr>
                        <a:t>Vigna@DSU0136.onmicrosoft.com </a:t>
                      </a:r>
                      <a:endParaRPr lang="en-IN" sz="1600" b="0" i="0">
                        <a:effectLst/>
                      </a:endParaRPr>
                    </a:p>
                  </a:txBody>
                  <a:tcPr marL="79403" marR="79403" marT="39701" marB="39701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 b="0">
                          <a:effectLst/>
                        </a:rPr>
                        <a:t>Infosys@1234 </a:t>
                      </a:r>
                      <a:endParaRPr lang="en-IN" sz="1600" b="0" i="0">
                        <a:effectLst/>
                      </a:endParaRPr>
                    </a:p>
                  </a:txBody>
                  <a:tcPr marL="79403" marR="79403" marT="39701" marB="39701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 b="0">
                          <a:effectLst/>
                        </a:rPr>
                        <a:t>Product Team member </a:t>
                      </a:r>
                      <a:endParaRPr lang="en-IN" sz="1600" b="0" i="0">
                        <a:effectLst/>
                      </a:endParaRPr>
                    </a:p>
                  </a:txBody>
                  <a:tcPr marL="79403" marR="79403" marT="39701" marB="39701"/>
                </a:tc>
                <a:extLst>
                  <a:ext uri="{0D108BD9-81ED-4DB2-BD59-A6C34878D82A}">
                    <a16:rowId xmlns:a16="http://schemas.microsoft.com/office/drawing/2014/main" val="2909689449"/>
                  </a:ext>
                </a:extLst>
              </a:tr>
              <a:tr h="543274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 b="0" dirty="0">
                          <a:effectLst/>
                        </a:rPr>
                        <a:t>10 </a:t>
                      </a:r>
                      <a:endParaRPr lang="en-IN" sz="1600" b="0" i="0" dirty="0">
                        <a:effectLst/>
                      </a:endParaRPr>
                    </a:p>
                  </a:txBody>
                  <a:tcPr marL="79403" marR="79403" marT="39701" marB="39701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 b="0">
                          <a:effectLst/>
                        </a:rPr>
                        <a:t>Asha@DSU0136.onmicrosoft.com </a:t>
                      </a:r>
                      <a:endParaRPr lang="en-IN" sz="1600" b="0" i="0">
                        <a:effectLst/>
                      </a:endParaRPr>
                    </a:p>
                  </a:txBody>
                  <a:tcPr marL="79403" marR="79403" marT="39701" marB="39701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 b="0">
                          <a:effectLst/>
                        </a:rPr>
                        <a:t>Infosys@1234 </a:t>
                      </a:r>
                      <a:endParaRPr lang="en-IN" sz="1600" b="0" i="0">
                        <a:effectLst/>
                      </a:endParaRPr>
                    </a:p>
                  </a:txBody>
                  <a:tcPr marL="79403" marR="79403" marT="39701" marB="39701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000" b="0" dirty="0">
                          <a:effectLst/>
                        </a:rPr>
                        <a:t>Product Team member </a:t>
                      </a:r>
                      <a:endParaRPr lang="en-IN" sz="1600" b="0" i="0" dirty="0">
                        <a:effectLst/>
                      </a:endParaRPr>
                    </a:p>
                  </a:txBody>
                  <a:tcPr marL="79403" marR="79403" marT="39701" marB="39701"/>
                </a:tc>
                <a:extLst>
                  <a:ext uri="{0D108BD9-81ED-4DB2-BD59-A6C34878D82A}">
                    <a16:rowId xmlns:a16="http://schemas.microsoft.com/office/drawing/2014/main" val="39392729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4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1983" y="6279027"/>
            <a:ext cx="2002969" cy="2611823"/>
          </a:xfrm>
          <a:custGeom>
            <a:avLst/>
            <a:gdLst/>
            <a:ahLst/>
            <a:cxnLst/>
            <a:rect l="l" t="t" r="r" b="b"/>
            <a:pathLst>
              <a:path w="2002969" h="2611823">
                <a:moveTo>
                  <a:pt x="0" y="0"/>
                </a:moveTo>
                <a:lnTo>
                  <a:pt x="2002970" y="0"/>
                </a:lnTo>
                <a:lnTo>
                  <a:pt x="2002970" y="2611823"/>
                </a:lnTo>
                <a:lnTo>
                  <a:pt x="0" y="26118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0786" t="-59071" b="-6213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 flipV="1">
            <a:off x="16611148" y="292042"/>
            <a:ext cx="1676852" cy="2191688"/>
          </a:xfrm>
          <a:custGeom>
            <a:avLst/>
            <a:gdLst/>
            <a:ahLst/>
            <a:cxnLst/>
            <a:rect l="l" t="t" r="r" b="b"/>
            <a:pathLst>
              <a:path w="1676852" h="2191688">
                <a:moveTo>
                  <a:pt x="1676852" y="2191688"/>
                </a:moveTo>
                <a:lnTo>
                  <a:pt x="0" y="2191688"/>
                </a:lnTo>
                <a:lnTo>
                  <a:pt x="0" y="0"/>
                </a:lnTo>
                <a:lnTo>
                  <a:pt x="1676852" y="0"/>
                </a:lnTo>
                <a:lnTo>
                  <a:pt x="1676852" y="2191688"/>
                </a:lnTo>
                <a:close/>
              </a:path>
            </a:pathLst>
          </a:custGeom>
          <a:blipFill>
            <a:blip r:embed="rId2"/>
            <a:stretch>
              <a:fillRect l="-321036" b="-14401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6922463" y="9531289"/>
            <a:ext cx="1365537" cy="765236"/>
            <a:chOff x="0" y="0"/>
            <a:chExt cx="359648" cy="20154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59648" cy="201544"/>
            </a:xfrm>
            <a:custGeom>
              <a:avLst/>
              <a:gdLst/>
              <a:ahLst/>
              <a:cxnLst/>
              <a:rect l="l" t="t" r="r" b="b"/>
              <a:pathLst>
                <a:path w="359648" h="201544">
                  <a:moveTo>
                    <a:pt x="0" y="0"/>
                  </a:moveTo>
                  <a:lnTo>
                    <a:pt x="359648" y="0"/>
                  </a:lnTo>
                  <a:lnTo>
                    <a:pt x="359648" y="201544"/>
                  </a:lnTo>
                  <a:lnTo>
                    <a:pt x="0" y="201544"/>
                  </a:lnTo>
                  <a:close/>
                </a:path>
              </a:pathLst>
            </a:custGeom>
            <a:solidFill>
              <a:srgbClr val="004AAD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359648" cy="2682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05"/>
                </a:lnSpc>
              </a:pPr>
              <a:r>
                <a:rPr lang="en-US" sz="3075">
                  <a:solidFill>
                    <a:srgbClr val="FFFFFF"/>
                  </a:solidFill>
                  <a:latin typeface="Montserrat Bold"/>
                </a:rPr>
                <a:t>6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-336837" y="9553860"/>
            <a:ext cx="172593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7272565" y="9725807"/>
            <a:ext cx="2785172" cy="30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</a:pPr>
            <a:r>
              <a:rPr lang="en-US" sz="1787">
                <a:solidFill>
                  <a:srgbClr val="FFFFFF"/>
                </a:solidFill>
                <a:latin typeface="Montserrat"/>
              </a:rPr>
              <a:t>Technology Stack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509417" y="9730403"/>
            <a:ext cx="2785172" cy="30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</a:pPr>
            <a:r>
              <a:rPr lang="en-US" sz="1787">
                <a:solidFill>
                  <a:srgbClr val="FFFFFF"/>
                </a:solidFill>
                <a:latin typeface="Montserrat"/>
              </a:rPr>
              <a:t>Conclusion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91319" y="9730403"/>
            <a:ext cx="2785172" cy="30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</a:pPr>
            <a:r>
              <a:rPr lang="en-US" sz="1787">
                <a:solidFill>
                  <a:srgbClr val="FFFFFF"/>
                </a:solidFill>
                <a:latin typeface="Montserrat"/>
              </a:rPr>
              <a:t>Final Product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21496" y="9730403"/>
            <a:ext cx="2785172" cy="30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</a:pPr>
            <a:r>
              <a:rPr lang="en-US" sz="1787">
                <a:solidFill>
                  <a:srgbClr val="FFFFFF"/>
                </a:solidFill>
                <a:latin typeface="Montserrat"/>
              </a:rPr>
              <a:t>Improvements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629487" y="9677400"/>
            <a:ext cx="2132690" cy="489163"/>
            <a:chOff x="0" y="0"/>
            <a:chExt cx="561696" cy="1288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61696" cy="128833"/>
            </a:xfrm>
            <a:custGeom>
              <a:avLst/>
              <a:gdLst/>
              <a:ahLst/>
              <a:cxnLst/>
              <a:rect l="l" t="t" r="r" b="b"/>
              <a:pathLst>
                <a:path w="561696" h="128833">
                  <a:moveTo>
                    <a:pt x="0" y="0"/>
                  </a:moveTo>
                  <a:lnTo>
                    <a:pt x="561696" y="0"/>
                  </a:lnTo>
                  <a:lnTo>
                    <a:pt x="561696" y="128833"/>
                  </a:lnTo>
                  <a:lnTo>
                    <a:pt x="0" y="128833"/>
                  </a:lnTo>
                  <a:close/>
                </a:path>
              </a:pathLst>
            </a:custGeom>
            <a:solidFill>
              <a:srgbClr val="FFFFFF">
                <a:alpha val="4392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561696" cy="157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22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235992" y="800233"/>
            <a:ext cx="7936913" cy="1290136"/>
            <a:chOff x="0" y="0"/>
            <a:chExt cx="2559850" cy="41610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59850" cy="416101"/>
            </a:xfrm>
            <a:custGeom>
              <a:avLst/>
              <a:gdLst/>
              <a:ahLst/>
              <a:cxnLst/>
              <a:rect l="l" t="t" r="r" b="b"/>
              <a:pathLst>
                <a:path w="2559850" h="416101">
                  <a:moveTo>
                    <a:pt x="57551" y="0"/>
                  </a:moveTo>
                  <a:lnTo>
                    <a:pt x="2502299" y="0"/>
                  </a:lnTo>
                  <a:cubicBezTo>
                    <a:pt x="2534083" y="0"/>
                    <a:pt x="2559850" y="25766"/>
                    <a:pt x="2559850" y="57551"/>
                  </a:cubicBezTo>
                  <a:lnTo>
                    <a:pt x="2559850" y="358550"/>
                  </a:lnTo>
                  <a:cubicBezTo>
                    <a:pt x="2559850" y="373813"/>
                    <a:pt x="2553786" y="388452"/>
                    <a:pt x="2542993" y="399244"/>
                  </a:cubicBezTo>
                  <a:cubicBezTo>
                    <a:pt x="2532201" y="410037"/>
                    <a:pt x="2517562" y="416101"/>
                    <a:pt x="2502299" y="416101"/>
                  </a:cubicBezTo>
                  <a:lnTo>
                    <a:pt x="57551" y="416101"/>
                  </a:lnTo>
                  <a:cubicBezTo>
                    <a:pt x="42287" y="416101"/>
                    <a:pt x="27649" y="410037"/>
                    <a:pt x="16856" y="399244"/>
                  </a:cubicBezTo>
                  <a:cubicBezTo>
                    <a:pt x="6063" y="388452"/>
                    <a:pt x="0" y="373813"/>
                    <a:pt x="0" y="358550"/>
                  </a:cubicBezTo>
                  <a:lnTo>
                    <a:pt x="0" y="57551"/>
                  </a:lnTo>
                  <a:cubicBezTo>
                    <a:pt x="0" y="42287"/>
                    <a:pt x="6063" y="27649"/>
                    <a:pt x="16856" y="16856"/>
                  </a:cubicBezTo>
                  <a:cubicBezTo>
                    <a:pt x="27649" y="6063"/>
                    <a:pt x="42287" y="0"/>
                    <a:pt x="5755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FB6E8">
                    <a:alpha val="100000"/>
                  </a:srgbClr>
                </a:gs>
                <a:gs pos="100000">
                  <a:srgbClr val="2B69B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04775"/>
              <a:ext cx="2559850" cy="5208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35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593189" y="2555716"/>
            <a:ext cx="13522603" cy="1892592"/>
            <a:chOff x="0" y="0"/>
            <a:chExt cx="5758229" cy="80590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758229" cy="805908"/>
            </a:xfrm>
            <a:custGeom>
              <a:avLst/>
              <a:gdLst/>
              <a:ahLst/>
              <a:cxnLst/>
              <a:rect l="l" t="t" r="r" b="b"/>
              <a:pathLst>
                <a:path w="5758229" h="805908">
                  <a:moveTo>
                    <a:pt x="57252" y="0"/>
                  </a:moveTo>
                  <a:lnTo>
                    <a:pt x="5700977" y="0"/>
                  </a:lnTo>
                  <a:cubicBezTo>
                    <a:pt x="5716161" y="0"/>
                    <a:pt x="5730723" y="6032"/>
                    <a:pt x="5741460" y="16769"/>
                  </a:cubicBezTo>
                  <a:cubicBezTo>
                    <a:pt x="5752197" y="27505"/>
                    <a:pt x="5758229" y="42068"/>
                    <a:pt x="5758229" y="57252"/>
                  </a:cubicBezTo>
                  <a:lnTo>
                    <a:pt x="5758229" y="748657"/>
                  </a:lnTo>
                  <a:cubicBezTo>
                    <a:pt x="5758229" y="780276"/>
                    <a:pt x="5732596" y="805908"/>
                    <a:pt x="5700977" y="805908"/>
                  </a:cubicBezTo>
                  <a:lnTo>
                    <a:pt x="57252" y="805908"/>
                  </a:lnTo>
                  <a:cubicBezTo>
                    <a:pt x="42068" y="805908"/>
                    <a:pt x="27505" y="799877"/>
                    <a:pt x="16769" y="789140"/>
                  </a:cubicBezTo>
                  <a:cubicBezTo>
                    <a:pt x="6032" y="778403"/>
                    <a:pt x="0" y="763841"/>
                    <a:pt x="0" y="748657"/>
                  </a:cubicBezTo>
                  <a:lnTo>
                    <a:pt x="0" y="57252"/>
                  </a:lnTo>
                  <a:cubicBezTo>
                    <a:pt x="0" y="42068"/>
                    <a:pt x="6032" y="27505"/>
                    <a:pt x="16769" y="16769"/>
                  </a:cubicBezTo>
                  <a:cubicBezTo>
                    <a:pt x="27505" y="6032"/>
                    <a:pt x="42068" y="0"/>
                    <a:pt x="5725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FB6E8">
                    <a:alpha val="100000"/>
                  </a:srgbClr>
                </a:gs>
                <a:gs pos="50000">
                  <a:srgbClr val="2B69B4">
                    <a:alpha val="100000"/>
                  </a:srgbClr>
                </a:gs>
                <a:gs pos="100000">
                  <a:srgbClr val="1C539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04775"/>
              <a:ext cx="5758229" cy="9106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35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744347" y="2695457"/>
            <a:ext cx="1581400" cy="158140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E6E6E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16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593189" y="4781683"/>
            <a:ext cx="13522603" cy="1892592"/>
            <a:chOff x="0" y="0"/>
            <a:chExt cx="5758229" cy="80590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758229" cy="805908"/>
            </a:xfrm>
            <a:custGeom>
              <a:avLst/>
              <a:gdLst/>
              <a:ahLst/>
              <a:cxnLst/>
              <a:rect l="l" t="t" r="r" b="b"/>
              <a:pathLst>
                <a:path w="5758229" h="805908">
                  <a:moveTo>
                    <a:pt x="57252" y="0"/>
                  </a:moveTo>
                  <a:lnTo>
                    <a:pt x="5700977" y="0"/>
                  </a:lnTo>
                  <a:cubicBezTo>
                    <a:pt x="5716161" y="0"/>
                    <a:pt x="5730723" y="6032"/>
                    <a:pt x="5741460" y="16769"/>
                  </a:cubicBezTo>
                  <a:cubicBezTo>
                    <a:pt x="5752197" y="27505"/>
                    <a:pt x="5758229" y="42068"/>
                    <a:pt x="5758229" y="57252"/>
                  </a:cubicBezTo>
                  <a:lnTo>
                    <a:pt x="5758229" y="748657"/>
                  </a:lnTo>
                  <a:cubicBezTo>
                    <a:pt x="5758229" y="780276"/>
                    <a:pt x="5732596" y="805908"/>
                    <a:pt x="5700977" y="805908"/>
                  </a:cubicBezTo>
                  <a:lnTo>
                    <a:pt x="57252" y="805908"/>
                  </a:lnTo>
                  <a:cubicBezTo>
                    <a:pt x="42068" y="805908"/>
                    <a:pt x="27505" y="799877"/>
                    <a:pt x="16769" y="789140"/>
                  </a:cubicBezTo>
                  <a:cubicBezTo>
                    <a:pt x="6032" y="778403"/>
                    <a:pt x="0" y="763841"/>
                    <a:pt x="0" y="748657"/>
                  </a:cubicBezTo>
                  <a:lnTo>
                    <a:pt x="0" y="57252"/>
                  </a:lnTo>
                  <a:cubicBezTo>
                    <a:pt x="0" y="42068"/>
                    <a:pt x="6032" y="27505"/>
                    <a:pt x="16769" y="16769"/>
                  </a:cubicBezTo>
                  <a:cubicBezTo>
                    <a:pt x="27505" y="6032"/>
                    <a:pt x="42068" y="0"/>
                    <a:pt x="5725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FB6E8">
                    <a:alpha val="100000"/>
                  </a:srgbClr>
                </a:gs>
                <a:gs pos="50000">
                  <a:srgbClr val="2B69B4">
                    <a:alpha val="100000"/>
                  </a:srgbClr>
                </a:gs>
                <a:gs pos="100000">
                  <a:srgbClr val="1C539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104775"/>
              <a:ext cx="5758229" cy="9106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35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744347" y="4908140"/>
            <a:ext cx="1581400" cy="1581400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E6E6E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16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2593189" y="7003891"/>
            <a:ext cx="13522603" cy="1892592"/>
            <a:chOff x="0" y="0"/>
            <a:chExt cx="5758229" cy="80590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758229" cy="805908"/>
            </a:xfrm>
            <a:custGeom>
              <a:avLst/>
              <a:gdLst/>
              <a:ahLst/>
              <a:cxnLst/>
              <a:rect l="l" t="t" r="r" b="b"/>
              <a:pathLst>
                <a:path w="5758229" h="805908">
                  <a:moveTo>
                    <a:pt x="57252" y="0"/>
                  </a:moveTo>
                  <a:lnTo>
                    <a:pt x="5700977" y="0"/>
                  </a:lnTo>
                  <a:cubicBezTo>
                    <a:pt x="5716161" y="0"/>
                    <a:pt x="5730723" y="6032"/>
                    <a:pt x="5741460" y="16769"/>
                  </a:cubicBezTo>
                  <a:cubicBezTo>
                    <a:pt x="5752197" y="27505"/>
                    <a:pt x="5758229" y="42068"/>
                    <a:pt x="5758229" y="57252"/>
                  </a:cubicBezTo>
                  <a:lnTo>
                    <a:pt x="5758229" y="748657"/>
                  </a:lnTo>
                  <a:cubicBezTo>
                    <a:pt x="5758229" y="780276"/>
                    <a:pt x="5732596" y="805908"/>
                    <a:pt x="5700977" y="805908"/>
                  </a:cubicBezTo>
                  <a:lnTo>
                    <a:pt x="57252" y="805908"/>
                  </a:lnTo>
                  <a:cubicBezTo>
                    <a:pt x="42068" y="805908"/>
                    <a:pt x="27505" y="799877"/>
                    <a:pt x="16769" y="789140"/>
                  </a:cubicBezTo>
                  <a:cubicBezTo>
                    <a:pt x="6032" y="778403"/>
                    <a:pt x="0" y="763841"/>
                    <a:pt x="0" y="748657"/>
                  </a:cubicBezTo>
                  <a:lnTo>
                    <a:pt x="0" y="57252"/>
                  </a:lnTo>
                  <a:cubicBezTo>
                    <a:pt x="0" y="42068"/>
                    <a:pt x="6032" y="27505"/>
                    <a:pt x="16769" y="16769"/>
                  </a:cubicBezTo>
                  <a:cubicBezTo>
                    <a:pt x="27505" y="6032"/>
                    <a:pt x="42068" y="0"/>
                    <a:pt x="5725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FB6E8">
                    <a:alpha val="100000"/>
                  </a:srgbClr>
                </a:gs>
                <a:gs pos="50000">
                  <a:srgbClr val="2B69B4">
                    <a:alpha val="100000"/>
                  </a:srgbClr>
                </a:gs>
                <a:gs pos="100000">
                  <a:srgbClr val="1C539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104775"/>
              <a:ext cx="5758229" cy="9106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35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744347" y="7179100"/>
            <a:ext cx="1581400" cy="1581400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E6E6E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16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5386965" y="888888"/>
            <a:ext cx="7274957" cy="1045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23"/>
              </a:lnSpc>
              <a:spcBef>
                <a:spcPct val="0"/>
              </a:spcBef>
            </a:pPr>
            <a:r>
              <a:rPr lang="en-US" sz="6087">
                <a:solidFill>
                  <a:srgbClr val="082474"/>
                </a:solidFill>
                <a:latin typeface="Montserrat Classic Bold"/>
              </a:rPr>
              <a:t>Improv</a:t>
            </a:r>
            <a:r>
              <a:rPr lang="en-US" sz="6087">
                <a:solidFill>
                  <a:srgbClr val="FF5631"/>
                </a:solidFill>
                <a:latin typeface="Montserrat Classic Bold"/>
              </a:rPr>
              <a:t>ements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914804" y="2846734"/>
            <a:ext cx="1240487" cy="117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64"/>
              </a:lnSpc>
              <a:spcBef>
                <a:spcPct val="0"/>
              </a:spcBef>
            </a:pPr>
            <a:r>
              <a:rPr lang="en-US" sz="6903">
                <a:solidFill>
                  <a:srgbClr val="E96C39"/>
                </a:solidFill>
                <a:latin typeface="Montserrat Bold"/>
              </a:rPr>
              <a:t>01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363568" y="3228413"/>
            <a:ext cx="11670972" cy="458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0"/>
              </a:lnSpc>
              <a:spcBef>
                <a:spcPct val="0"/>
              </a:spcBef>
            </a:pPr>
            <a:r>
              <a:rPr lang="en-US" sz="2642">
                <a:solidFill>
                  <a:srgbClr val="FFFFFF"/>
                </a:solidFill>
                <a:latin typeface="Open Sans Bold"/>
              </a:rPr>
              <a:t>Reducing the number of Power BI files by adding row level securities.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914804" y="5126001"/>
            <a:ext cx="1240487" cy="117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64"/>
              </a:lnSpc>
              <a:spcBef>
                <a:spcPct val="0"/>
              </a:spcBef>
            </a:pPr>
            <a:r>
              <a:rPr lang="en-US" sz="6903">
                <a:solidFill>
                  <a:srgbClr val="E96C39"/>
                </a:solidFill>
                <a:latin typeface="Montserrat Bold"/>
              </a:rPr>
              <a:t>02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499309" y="5470719"/>
            <a:ext cx="10262868" cy="465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2"/>
              </a:lnSpc>
              <a:spcBef>
                <a:spcPct val="0"/>
              </a:spcBef>
            </a:pPr>
            <a:r>
              <a:rPr lang="en-US" sz="2687">
                <a:solidFill>
                  <a:srgbClr val="FFFFFF"/>
                </a:solidFill>
                <a:latin typeface="Open Sans Bold"/>
              </a:rPr>
              <a:t>Using python visualization techniques instead of power BI.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952482" y="7350550"/>
            <a:ext cx="1240487" cy="117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64"/>
              </a:lnSpc>
              <a:spcBef>
                <a:spcPct val="0"/>
              </a:spcBef>
            </a:pPr>
            <a:r>
              <a:rPr lang="en-US" sz="6903">
                <a:solidFill>
                  <a:srgbClr val="E96C39"/>
                </a:solidFill>
                <a:latin typeface="Montserrat Bold"/>
              </a:rPr>
              <a:t>03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4499309" y="7702975"/>
            <a:ext cx="10262868" cy="455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2"/>
              </a:lnSpc>
              <a:spcBef>
                <a:spcPct val="0"/>
              </a:spcBef>
            </a:pPr>
            <a:r>
              <a:rPr lang="en-US" sz="2687">
                <a:solidFill>
                  <a:srgbClr val="FFFFFF"/>
                </a:solidFill>
                <a:latin typeface="Montserrat Bold"/>
              </a:rPr>
              <a:t>Creating more interacrive visualization reports.</a:t>
            </a:r>
          </a:p>
        </p:txBody>
      </p:sp>
      <p:sp>
        <p:nvSpPr>
          <p:cNvPr id="43" name="Freeform 43"/>
          <p:cNvSpPr/>
          <p:nvPr/>
        </p:nvSpPr>
        <p:spPr>
          <a:xfrm>
            <a:off x="581290" y="168217"/>
            <a:ext cx="3222786" cy="2610457"/>
          </a:xfrm>
          <a:custGeom>
            <a:avLst/>
            <a:gdLst/>
            <a:ahLst/>
            <a:cxnLst/>
            <a:rect l="l" t="t" r="r" b="b"/>
            <a:pathLst>
              <a:path w="3222786" h="2610457">
                <a:moveTo>
                  <a:pt x="0" y="0"/>
                </a:moveTo>
                <a:lnTo>
                  <a:pt x="3222786" y="0"/>
                </a:lnTo>
                <a:lnTo>
                  <a:pt x="3222786" y="2610457"/>
                </a:lnTo>
                <a:lnTo>
                  <a:pt x="0" y="26104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44"/>
          <p:cNvSpPr/>
          <p:nvPr/>
        </p:nvSpPr>
        <p:spPr>
          <a:xfrm>
            <a:off x="15286256" y="4848358"/>
            <a:ext cx="2163318" cy="2163318"/>
          </a:xfrm>
          <a:custGeom>
            <a:avLst/>
            <a:gdLst/>
            <a:ahLst/>
            <a:cxnLst/>
            <a:rect l="l" t="t" r="r" b="b"/>
            <a:pathLst>
              <a:path w="2163318" h="2163318">
                <a:moveTo>
                  <a:pt x="0" y="0"/>
                </a:moveTo>
                <a:lnTo>
                  <a:pt x="2163318" y="0"/>
                </a:lnTo>
                <a:lnTo>
                  <a:pt x="2163318" y="2163318"/>
                </a:lnTo>
                <a:lnTo>
                  <a:pt x="0" y="21633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5" name="TextBox 45"/>
          <p:cNvSpPr txBox="1"/>
          <p:nvPr/>
        </p:nvSpPr>
        <p:spPr>
          <a:xfrm>
            <a:off x="-191983" y="9730403"/>
            <a:ext cx="2785172" cy="30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</a:pPr>
            <a:r>
              <a:rPr lang="en-US" sz="1787">
                <a:solidFill>
                  <a:srgbClr val="FFFFFF"/>
                </a:solidFill>
                <a:latin typeface="Montserrat"/>
              </a:rPr>
              <a:t>Objectives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911771" y="9725807"/>
            <a:ext cx="2785172" cy="30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</a:pPr>
            <a:r>
              <a:rPr lang="en-US" sz="1787">
                <a:solidFill>
                  <a:srgbClr val="FFFFFF"/>
                </a:solidFill>
                <a:latin typeface="Montserrat"/>
              </a:rPr>
              <a:t>About Dataset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4401668" y="9725807"/>
            <a:ext cx="2785172" cy="30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</a:pPr>
            <a:r>
              <a:rPr lang="en-US" sz="1787">
                <a:solidFill>
                  <a:srgbClr val="FFFFFF"/>
                </a:solidFill>
                <a:latin typeface="Montserrat"/>
              </a:rPr>
              <a:t>Issues &amp; Solutions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1625</TotalTime>
  <Words>679</Words>
  <Application>Microsoft Office PowerPoint</Application>
  <PresentationFormat>Custom</PresentationFormat>
  <Paragraphs>175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7" baseType="lpstr">
      <vt:lpstr>Poppins</vt:lpstr>
      <vt:lpstr>Arial</vt:lpstr>
      <vt:lpstr>Montserrat Bold</vt:lpstr>
      <vt:lpstr>Aptos</vt:lpstr>
      <vt:lpstr>Open Sans</vt:lpstr>
      <vt:lpstr>Poppins Italics</vt:lpstr>
      <vt:lpstr>Open Sans Ultra-Bold Italics</vt:lpstr>
      <vt:lpstr>Montserrat</vt:lpstr>
      <vt:lpstr>Times New Roman</vt:lpstr>
      <vt:lpstr>Calibri</vt:lpstr>
      <vt:lpstr>Open Sans Ultra-Bold</vt:lpstr>
      <vt:lpstr>Poppins Bold</vt:lpstr>
      <vt:lpstr>Brittany</vt:lpstr>
      <vt:lpstr>Montserrat Classic Bold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Black Futuristic Illustrative Artificial Intelligence Project Presentation</dc:title>
  <cp:lastModifiedBy>Ravi</cp:lastModifiedBy>
  <cp:revision>9</cp:revision>
  <dcterms:created xsi:type="dcterms:W3CDTF">2006-08-16T00:00:00Z</dcterms:created>
  <dcterms:modified xsi:type="dcterms:W3CDTF">2024-07-19T11:05:43Z</dcterms:modified>
  <dc:identifier>DAGGKTRv-b4</dc:identifier>
</cp:coreProperties>
</file>